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478" r:id="rId3"/>
    <p:sldId id="492" r:id="rId4"/>
    <p:sldId id="49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425" r:id="rId16"/>
    <p:sldId id="427" r:id="rId17"/>
    <p:sldId id="428" r:id="rId18"/>
    <p:sldId id="429" r:id="rId19"/>
    <p:sldId id="431" r:id="rId20"/>
    <p:sldId id="424" r:id="rId21"/>
    <p:sldId id="464" r:id="rId22"/>
    <p:sldId id="470" r:id="rId23"/>
    <p:sldId id="267" r:id="rId24"/>
    <p:sldId id="268" r:id="rId25"/>
    <p:sldId id="432" r:id="rId26"/>
    <p:sldId id="434" r:id="rId27"/>
    <p:sldId id="433" r:id="rId28"/>
    <p:sldId id="435" r:id="rId29"/>
    <p:sldId id="269" r:id="rId30"/>
    <p:sldId id="270" r:id="rId31"/>
    <p:sldId id="271" r:id="rId32"/>
    <p:sldId id="272" r:id="rId33"/>
    <p:sldId id="273" r:id="rId34"/>
    <p:sldId id="436" r:id="rId35"/>
    <p:sldId id="437" r:id="rId36"/>
    <p:sldId id="472" r:id="rId37"/>
    <p:sldId id="4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416" r:id="rId47"/>
    <p:sldId id="493" r:id="rId48"/>
    <p:sldId id="494" r:id="rId49"/>
    <p:sldId id="495" r:id="rId50"/>
    <p:sldId id="496" r:id="rId51"/>
    <p:sldId id="497" r:id="rId52"/>
    <p:sldId id="498" r:id="rId53"/>
    <p:sldId id="438" r:id="rId54"/>
    <p:sldId id="439" r:id="rId55"/>
    <p:sldId id="509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3B8A4-E90A-43EB-A772-C3207548FDF7}" type="datetime1">
              <a:rPr lang="en-US"/>
              <a:pPr>
                <a:defRPr/>
              </a:pPr>
              <a:t>8/2/2018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2FBD7-E1AB-48EB-B042-96E03DF36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9D36F-13F0-4EA4-A4A0-BC39DE40B9C6}" type="datetime1">
              <a:rPr lang="en-US"/>
              <a:pPr>
                <a:defRPr/>
              </a:pPr>
              <a:t>8/2/2018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A935D-1794-4D06-A212-0E3571A91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EAE73-3C63-4E62-B0C2-2B165D72F86F}" type="datetime1">
              <a:rPr lang="en-US"/>
              <a:pPr>
                <a:defRPr/>
              </a:pPr>
              <a:t>8/2/2018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6BA83-83E0-4F8E-AE4E-960DC7242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3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rPr dirty="0"/>
              <a:t>5</a:t>
            </a:r>
            <a:r>
              <a:rPr baseline="30000" dirty="0"/>
              <a:t>th</a:t>
            </a:r>
            <a:r>
              <a:rPr dirty="0"/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738052" y="2456735"/>
            <a:ext cx="3657600" cy="45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defTabSz="685800">
              <a:defRPr sz="33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100" dirty="0"/>
              <a:t>Module 9 - Recursion</a:t>
            </a:r>
            <a:endParaRPr sz="4100" dirty="0"/>
          </a:p>
        </p:txBody>
      </p:sp>
      <p:sp>
        <p:nvSpPr>
          <p:cNvPr id="46" name="Shape 199"/>
          <p:cNvSpPr txBox="1"/>
          <p:nvPr/>
        </p:nvSpPr>
        <p:spPr>
          <a:xfrm>
            <a:off x="4738052" y="5357570"/>
            <a:ext cx="3657600" cy="684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600" dirty="0"/>
              <a:t>Including:</a:t>
            </a:r>
          </a:p>
          <a:p>
            <a:r>
              <a:rPr lang="en-US" sz="2600" dirty="0"/>
              <a:t>Chapter 9 – </a:t>
            </a:r>
            <a:r>
              <a:rPr sz="2600" dirty="0"/>
              <a:t>Recursion</a:t>
            </a:r>
            <a:endParaRPr lang="en-US" sz="2600" dirty="0"/>
          </a:p>
          <a:p>
            <a:r>
              <a:rPr lang="en-US" sz="2600" dirty="0"/>
              <a:t>Chapter 14 – Problem Solving with Recursion</a:t>
            </a:r>
            <a:endParaRPr sz="2600" dirty="0"/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Programming Tip</a:t>
            </a:r>
          </a:p>
        </p:txBody>
      </p:sp>
      <p:sp>
        <p:nvSpPr>
          <p:cNvPr id="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method contains a loop</a:t>
            </a:r>
          </a:p>
          <a:p>
            <a:r>
              <a:t>Recursive method calls itself</a:t>
            </a:r>
          </a:p>
          <a:p>
            <a:r>
              <a:t>Some recursive methods contain a loop and call themselves</a:t>
            </a:r>
          </a:p>
          <a:p>
            <a:pPr lvl="1"/>
            <a:r>
              <a:t>If the recursive method with loop uses while, make sure you did not mean to use an if statement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Tracing a Recursive Method</a:t>
            </a:r>
          </a:p>
        </p:txBody>
      </p:sp>
      <p:sp>
        <p:nvSpPr>
          <p:cNvPr id="72" name="FIGURE 9-2 The effect of the method call countDown(3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12063">
              <a:defRPr sz="2464"/>
            </a:pPr>
            <a:r>
              <a:t>FIGURE 9-2 The effect of the method call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countDown(3)</a:t>
            </a:r>
          </a:p>
        </p:txBody>
      </p:sp>
      <p:pic>
        <p:nvPicPr>
          <p:cNvPr id="73" name="Three diagrams a, b, and c represents blocks of count down.&#10;&#10;Picture 2" descr="Three diagrams a, b, and c represents blocks of count down.Picture 2"/>
          <p:cNvPicPr>
            <a:picLocks noChangeAspect="1"/>
          </p:cNvPicPr>
          <p:nvPr/>
        </p:nvPicPr>
        <p:blipFill>
          <a:blip r:embed="rId2">
            <a:extLst/>
          </a:blip>
          <a:srcRect t="25626"/>
          <a:stretch>
            <a:fillRect/>
          </a:stretch>
        </p:blipFill>
        <p:spPr>
          <a:xfrm>
            <a:off x="249435" y="807814"/>
            <a:ext cx="2880876" cy="153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Three diagrams a, b, and c represents blocks of count down.&#10;&#10;Picture 3" descr="Three diagrams a, b, and c represents blocks of count down.Picture 3"/>
          <p:cNvPicPr>
            <a:picLocks noChangeAspect="1"/>
          </p:cNvPicPr>
          <p:nvPr/>
        </p:nvPicPr>
        <p:blipFill>
          <a:blip r:embed="rId3">
            <a:extLst/>
          </a:blip>
          <a:srcRect t="28288"/>
          <a:stretch>
            <a:fillRect/>
          </a:stretch>
        </p:blipFill>
        <p:spPr>
          <a:xfrm>
            <a:off x="3076773" y="2424947"/>
            <a:ext cx="2990358" cy="153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Three diagrams a, b, and c represents blocks of count down.&#10;&#10;Picture 2" descr="Three diagrams a, b, and c represents blocks of count down.Picture 2"/>
          <p:cNvPicPr>
            <a:picLocks noChangeAspect="1"/>
          </p:cNvPicPr>
          <p:nvPr/>
        </p:nvPicPr>
        <p:blipFill>
          <a:blip r:embed="rId4">
            <a:extLst/>
          </a:blip>
          <a:srcRect t="28044"/>
          <a:stretch>
            <a:fillRect/>
          </a:stretch>
        </p:blipFill>
        <p:spPr>
          <a:xfrm>
            <a:off x="5925090" y="4274209"/>
            <a:ext cx="3004469" cy="1539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Tracing a Recursive Method</a:t>
            </a:r>
          </a:p>
        </p:txBody>
      </p:sp>
      <p:sp>
        <p:nvSpPr>
          <p:cNvPr id="78" name="FIGURE 9-3 Tracing the execution of countDown(3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9495">
              <a:defRPr sz="2596"/>
            </a:pPr>
            <a:r>
              <a:t>FIGURE 9-3 Tracing the execution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countDown(3)</a:t>
            </a:r>
          </a:p>
        </p:txBody>
      </p:sp>
      <p:pic>
        <p:nvPicPr>
          <p:cNvPr id="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1911" y="866510"/>
            <a:ext cx="5149512" cy="4965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Stack of Activation Records</a:t>
            </a:r>
          </a:p>
        </p:txBody>
      </p:sp>
      <p:sp>
        <p:nvSpPr>
          <p:cNvPr id="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call to a method generates an activation record</a:t>
            </a:r>
          </a:p>
          <a:p>
            <a:r>
              <a:t>Recursive method uses more memory than an iterative method</a:t>
            </a:r>
          </a:p>
          <a:p>
            <a:pPr lvl="1"/>
            <a:r>
              <a:t>Each recursive call generates an activation record</a:t>
            </a:r>
          </a:p>
          <a:p>
            <a:r>
              <a:t>If recursive call generates too many activation records, could cause stack overflow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Stack of Activation Records</a:t>
            </a:r>
          </a:p>
        </p:txBody>
      </p:sp>
      <p:sp>
        <p:nvSpPr>
          <p:cNvPr id="85" name="FIGURE 9-4 The stack of activation records during the execution of the call countDown(3)"/>
          <p:cNvSpPr txBox="1">
            <a:spLocks noGrp="1"/>
          </p:cNvSpPr>
          <p:nvPr>
            <p:ph type="body" sz="quarter" idx="1"/>
          </p:nvPr>
        </p:nvSpPr>
        <p:spPr>
          <a:xfrm>
            <a:off x="82946" y="5748696"/>
            <a:ext cx="8978108" cy="663320"/>
          </a:xfrm>
          <a:prstGeom prst="rect">
            <a:avLst/>
          </a:prstGeom>
        </p:spPr>
        <p:txBody>
          <a:bodyPr/>
          <a:lstStyle/>
          <a:p>
            <a:pPr defTabSz="365760">
              <a:defRPr sz="1720"/>
            </a:pPr>
            <a:r>
              <a:t>FIGURE 9-4 The stack of activation records during the execution of the call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countDown(3)</a:t>
            </a:r>
          </a:p>
        </p:txBody>
      </p:sp>
      <p:pic>
        <p:nvPicPr>
          <p:cNvPr id="86" name="A diagram represents the multiple copies of method count down left parenthesis 3 right parenthesis. &#10;&#10;Picture 2" descr="A diagram represents the multiple copies of method count down left parenthesis 3 right parenthesis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366" y="1170720"/>
            <a:ext cx="1726670" cy="1360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A diagram represents the multiple copies of method count down left parenthesis 3 right parenthesis. &#10;&#10;Picture 3" descr="A diagram represents the multiple copies of method count down left parenthesis 3 right parenthesis. 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3498" y="1170720"/>
            <a:ext cx="1834326" cy="1635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A diagram represents the multiple copies of method count down left parenthesis 3 right parenthesis. &#10;&#10;Picture 3" descr="A diagram represents the multiple copies of method count down left parenthesis 3 right parenthesis. 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4604" y="1170720"/>
            <a:ext cx="2004033" cy="1951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A diagram represents the multiple copies of method count down left parenthesis 3 right parenthesis. &#10;&#10;Picture 3" descr="A diagram represents the multiple copies of method count down left parenthesis 3 right parenthesis. 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4351" y="1170720"/>
            <a:ext cx="2170458" cy="225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A diagram represents the multiple copies of method count down left parenthesis 3 right parenthesis. &#10;&#10;Picture 3" descr="A diagram represents the multiple copies of method count down left parenthesis 3 right parenthesis. 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082" y="3426790"/>
            <a:ext cx="2064212" cy="201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A diagram represents the multiple copies of method count down left parenthesis 3 right parenthesis. &#10;&#10;Picture 3" descr="A diagram represents the multiple copies of method count down left parenthesis 3 right parenthesis. 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71616" y="3426790"/>
            <a:ext cx="1798748" cy="1572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A diagram represents the multiple copies of method count down left parenthesis 3 right parenthesis. &#10;&#10;Picture 2" descr="A diagram represents the multiple copies of method count down left parenthesis 3 right parenthesis. 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35666" y="3426790"/>
            <a:ext cx="1648418" cy="129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EB9872AC-47B1-4B04-B602-97FB6A89116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9458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63832A4-740E-4D13-B708-70419AC1835E}" type="slidenum">
              <a:rPr lang="en-US" sz="1400"/>
              <a:pPr algn="r"/>
              <a:t>15</a:t>
            </a:fld>
            <a:endParaRPr 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15383" y="204754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 Methodized Approach to the Formulation of Recursive Algorithms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383" y="1301662"/>
            <a:ext cx="8229601" cy="5031976"/>
          </a:xfrm>
        </p:spPr>
        <p:txBody>
          <a:bodyPr>
            <a:normAutofit lnSpcReduction="10000"/>
          </a:bodyPr>
          <a:lstStyle/>
          <a:p>
            <a:pPr marL="533400" indent="-533400"/>
            <a:r>
              <a:rPr lang="en-US" sz="2800" dirty="0"/>
              <a:t>For problems with recursive solutions, the methodology</a:t>
            </a:r>
          </a:p>
          <a:p>
            <a:pPr marL="914400" lvl="1" indent="-457200"/>
            <a:r>
              <a:rPr lang="en-US" sz="2400" dirty="0"/>
              <a:t>Is directly applicable to many of them</a:t>
            </a:r>
          </a:p>
          <a:p>
            <a:pPr marL="914400" lvl="1" indent="-457200"/>
            <a:r>
              <a:rPr lang="en-US" sz="2400" dirty="0"/>
              <a:t>Can be modified to adapt it to most of them </a:t>
            </a:r>
          </a:p>
          <a:p>
            <a:pPr marL="533400" indent="-533400"/>
            <a:r>
              <a:rPr lang="en-US" sz="2800" dirty="0"/>
              <a:t>Four steps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Determine the </a:t>
            </a:r>
            <a:r>
              <a:rPr lang="en-US" sz="2400" dirty="0">
                <a:solidFill>
                  <a:srgbClr val="FF0000"/>
                </a:solidFill>
              </a:rPr>
              <a:t>base case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Determine the </a:t>
            </a:r>
            <a:r>
              <a:rPr lang="en-US" sz="2400" dirty="0">
                <a:solidFill>
                  <a:srgbClr val="FF0000"/>
                </a:solidFill>
              </a:rPr>
              <a:t>reduced problem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Determine the </a:t>
            </a:r>
            <a:r>
              <a:rPr lang="en-US" sz="2400" dirty="0">
                <a:solidFill>
                  <a:srgbClr val="FF0000"/>
                </a:solidFill>
              </a:rPr>
              <a:t>general solution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Combine</a:t>
            </a:r>
            <a:r>
              <a:rPr lang="en-US" sz="2400" dirty="0"/>
              <a:t> the base case, reduced problem and general solution to form the recursive algorithm</a:t>
            </a: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885C782F-4C2B-40A0-B8C7-19E89C198129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2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B45DF7A-3520-4D3E-8F04-557D179609CC}" type="slidenum">
              <a:rPr lang="en-US" sz="1400"/>
              <a:pPr algn="r"/>
              <a:t>16</a:t>
            </a:fld>
            <a:endParaRPr 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Determining the Base Case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600200"/>
            <a:ext cx="862488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Identify an instance of the problem whose </a:t>
            </a:r>
            <a:r>
              <a:rPr lang="en-US" dirty="0">
                <a:solidFill>
                  <a:srgbClr val="FF0000"/>
                </a:solidFill>
              </a:rPr>
              <a:t>solution is know</a:t>
            </a:r>
            <a:r>
              <a:rPr lang="en-US" dirty="0"/>
              <a:t>. Could be an instance when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solution is defined</a:t>
            </a:r>
            <a:r>
              <a:rPr lang="en-US" dirty="0"/>
              <a:t>, 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instance is a special case, or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There is a trivial solution</a:t>
            </a:r>
          </a:p>
          <a:p>
            <a:pPr>
              <a:lnSpc>
                <a:spcPct val="90000"/>
              </a:lnSpc>
            </a:pPr>
            <a:r>
              <a:rPr lang="en-US" dirty="0"/>
              <a:t>Often occurs when n ==0 or n ==1</a:t>
            </a:r>
          </a:p>
          <a:p>
            <a:pPr>
              <a:lnSpc>
                <a:spcPct val="90000"/>
              </a:lnSpc>
            </a:pPr>
            <a:r>
              <a:rPr lang="en-US" dirty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0! </a:t>
            </a:r>
            <a:r>
              <a:rPr lang="en-US" dirty="0">
                <a:cs typeface="Arial" charset="0"/>
              </a:rPr>
              <a:t>≡ </a:t>
            </a:r>
            <a:r>
              <a:rPr lang="en-US" dirty="0"/>
              <a:t>1, a string of length 1, an empty list, a found search item</a:t>
            </a: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887C4ACA-AF1D-4914-A3C6-7052EED2A02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150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E1E6393-AF96-4E95-A595-DBA63401AE51}" type="slidenum">
              <a:rPr lang="en-US" sz="1400"/>
              <a:pPr algn="r"/>
              <a:t>17</a:t>
            </a:fld>
            <a:endParaRPr 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Determining the Reduced Problem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5" y="1600200"/>
            <a:ext cx="8694738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Requires the most imagination and creativity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Look for a problem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Similar to the original </a:t>
            </a:r>
            <a:r>
              <a:rPr lang="en-US" sz="2400" dirty="0"/>
              <a:t>problem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Usually a small </a:t>
            </a:r>
            <a:r>
              <a:rPr lang="en-US" sz="2400" dirty="0">
                <a:solidFill>
                  <a:srgbClr val="FF0000"/>
                </a:solidFill>
              </a:rPr>
              <a:t>step away </a:t>
            </a:r>
            <a:r>
              <a:rPr lang="en-US" sz="2400" dirty="0"/>
              <a:t>from the original problem, in the direction of the </a:t>
            </a:r>
            <a:r>
              <a:rPr lang="en-US" sz="2400" dirty="0">
                <a:solidFill>
                  <a:srgbClr val="FF0000"/>
                </a:solidFill>
              </a:rPr>
              <a:t>base case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That </a:t>
            </a:r>
            <a:r>
              <a:rPr lang="en-US" sz="2400" dirty="0">
                <a:solidFill>
                  <a:srgbClr val="FF0000"/>
                </a:solidFill>
              </a:rPr>
              <a:t>degenerates</a:t>
            </a:r>
            <a:r>
              <a:rPr lang="en-US" sz="2400" dirty="0"/>
              <a:t> into the base case when repeatedly reduced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It should be in between the original problem and the base case, usually very close to the original problem, and must eventually become the base case (when repeatedly reduced)</a:t>
            </a:r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EC1D0543-CF01-43C5-8E6E-D925BD740C2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355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9FDD086-ADDF-4F2C-B2C5-0B3D8E131CDE}" type="slidenum">
              <a:rPr lang="en-US" sz="1400"/>
              <a:pPr algn="r"/>
              <a:t>18</a:t>
            </a:fld>
            <a:endParaRPr lang="en-US" sz="14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Determining the General Solution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382713"/>
            <a:ext cx="8714520" cy="4826000"/>
          </a:xfrm>
        </p:spPr>
        <p:txBody>
          <a:bodyPr/>
          <a:lstStyle/>
          <a:p>
            <a:r>
              <a:rPr lang="en-US" dirty="0"/>
              <a:t>Consider how the reduced problem can be used to</a:t>
            </a:r>
          </a:p>
          <a:p>
            <a:pPr lvl="1"/>
            <a:r>
              <a:rPr lang="en-US" dirty="0"/>
              <a:t>Generate the original problem</a:t>
            </a:r>
          </a:p>
          <a:p>
            <a:pPr lvl="1"/>
            <a:r>
              <a:rPr lang="en-US" dirty="0"/>
              <a:t>Solve the original problem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Original problem n!</a:t>
            </a:r>
          </a:p>
          <a:p>
            <a:pPr lvl="1"/>
            <a:r>
              <a:rPr lang="en-US" dirty="0"/>
              <a:t>Reduced problem: (n-1)!</a:t>
            </a:r>
          </a:p>
          <a:p>
            <a:pPr lvl="1"/>
            <a:r>
              <a:rPr lang="en-US" dirty="0"/>
              <a:t>General solution</a:t>
            </a:r>
          </a:p>
          <a:p>
            <a:pPr lvl="2"/>
            <a:r>
              <a:rPr lang="en-US" dirty="0"/>
              <a:t>Original problem n! = n * reduced problem = n * (n-1)!</a:t>
            </a:r>
          </a:p>
        </p:txBody>
      </p:sp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93384BE9-97C4-47CD-B0E5-E2EEB45863F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2530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C81CD75-B2BE-48C7-AA06-0AF20618D565}" type="slidenum">
              <a:rPr lang="en-US" sz="1400"/>
              <a:pPr algn="r"/>
              <a:t>19</a:t>
            </a:fld>
            <a:endParaRPr 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15383" y="317499"/>
            <a:ext cx="8513234" cy="816042"/>
          </a:xfrm>
        </p:spPr>
        <p:txBody>
          <a:bodyPr>
            <a:noAutofit/>
          </a:bodyPr>
          <a:lstStyle/>
          <a:p>
            <a:r>
              <a:rPr lang="en-US" sz="3600" dirty="0"/>
              <a:t>Determining the Reduced Problem for n!</a:t>
            </a:r>
            <a:br>
              <a:rPr lang="en-US" sz="3600" dirty="0"/>
            </a:br>
            <a:r>
              <a:rPr lang="en-US" sz="3600" dirty="0"/>
              <a:t>(the base case is 0!)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88" y="1587500"/>
            <a:ext cx="8201025" cy="46910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reduced problem should be: </a:t>
            </a:r>
          </a:p>
          <a:p>
            <a:pPr lvl="1"/>
            <a:r>
              <a:rPr lang="en-US" sz="2400" dirty="0"/>
              <a:t>Similar to the original problem</a:t>
            </a:r>
          </a:p>
          <a:p>
            <a:pPr lvl="2"/>
            <a:r>
              <a:rPr lang="en-US" sz="2000" dirty="0"/>
              <a:t>Something factorial</a:t>
            </a:r>
          </a:p>
          <a:p>
            <a:pPr lvl="1"/>
            <a:r>
              <a:rPr lang="en-US" sz="2400" dirty="0"/>
              <a:t>A small step away from the original problem in the direction of the base case</a:t>
            </a:r>
          </a:p>
          <a:p>
            <a:pPr lvl="2"/>
            <a:r>
              <a:rPr lang="en-US" sz="2000" dirty="0"/>
              <a:t>(n-1)! or (n-2)! or (n-3!) or ….</a:t>
            </a:r>
          </a:p>
          <a:p>
            <a:pPr lvl="1"/>
            <a:r>
              <a:rPr lang="en-US" sz="2400" dirty="0"/>
              <a:t>That degenerates into the base case when repeatedly reduced </a:t>
            </a:r>
          </a:p>
          <a:p>
            <a:pPr lvl="2"/>
            <a:r>
              <a:rPr lang="en-US" sz="2000" dirty="0"/>
              <a:t>Only (n-1)! will degenerate in to 0! for all n</a:t>
            </a:r>
          </a:p>
          <a:p>
            <a:r>
              <a:rPr lang="en-US" sz="2800" dirty="0"/>
              <a:t>Therefore (n-1) is chosen as the reduced problem</a:t>
            </a: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74" y="296324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“To iterate is human, to </a:t>
            </a:r>
            <a:r>
              <a:rPr lang="en-US" dirty="0" err="1">
                <a:solidFill>
                  <a:srgbClr val="FF0000"/>
                </a:solidFill>
              </a:rPr>
              <a:t>recurse</a:t>
            </a:r>
            <a:r>
              <a:rPr lang="en-US" dirty="0">
                <a:solidFill>
                  <a:schemeClr val="tx1"/>
                </a:solidFill>
              </a:rPr>
              <a:t> divine.” </a:t>
            </a:r>
            <a:r>
              <a:rPr lang="en-US" dirty="0"/>
              <a:t>L. Peter Deutsch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2FBD7-E1AB-48EB-B042-96E03DF3601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ADCAA03E-30B7-4902-B6CF-468C92739D3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843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D8FEE64-D664-4503-85CF-37AAFEB3BF59}" type="slidenum">
              <a:rPr lang="en-US" sz="1400"/>
              <a:pPr algn="r"/>
              <a:t>20</a:t>
            </a:fld>
            <a:endParaRPr 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3566" y="387839"/>
            <a:ext cx="8513234" cy="816042"/>
          </a:xfrm>
        </p:spPr>
        <p:txBody>
          <a:bodyPr>
            <a:noAutofit/>
          </a:bodyPr>
          <a:lstStyle/>
          <a:p>
            <a:r>
              <a:rPr lang="en-US" sz="3600" dirty="0"/>
              <a:t>Terminology of Recursive Algorithms</a:t>
            </a:r>
            <a:br>
              <a:rPr lang="en-US" sz="3600" dirty="0"/>
            </a:br>
            <a:r>
              <a:rPr lang="en-US" sz="3600" dirty="0"/>
              <a:t>Illustrated Using the Problem: </a:t>
            </a:r>
            <a:r>
              <a:rPr lang="en-US" sz="36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600200"/>
            <a:ext cx="8597900" cy="4730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Base case</a:t>
            </a:r>
            <a:r>
              <a:rPr lang="en-US" dirty="0"/>
              <a:t> ( e.g. 0! = 1 )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known portion of the problem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Reduced problem</a:t>
            </a:r>
            <a:r>
              <a:rPr lang="en-US" dirty="0"/>
              <a:t> ( e.g., (n-1)! 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problem very “close” to the original problem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Slightly closer to the base case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When reduced, degenerates into the base case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General solution</a:t>
            </a:r>
            <a:r>
              <a:rPr lang="en-US" dirty="0"/>
              <a:t> ( e.g., n*(n-1)! 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solution to the original problem expressed in terms of the reduced problem</a:t>
            </a:r>
          </a:p>
        </p:txBody>
      </p: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B9F5F3AD-33E9-4F9F-BE6A-762CF4F6889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15383" y="79385"/>
            <a:ext cx="8513234" cy="816042"/>
          </a:xfrm>
        </p:spPr>
        <p:txBody>
          <a:bodyPr>
            <a:noAutofit/>
          </a:bodyPr>
          <a:lstStyle/>
          <a:p>
            <a:r>
              <a:rPr lang="en-US" sz="3600" dirty="0"/>
              <a:t>Code of the Recursive Algorithm for n!</a:t>
            </a: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49" y="1159202"/>
            <a:ext cx="8229601" cy="5031976"/>
          </a:xfrm>
          <a:ln/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public static long</a:t>
            </a:r>
            <a:r>
              <a:rPr lang="en-US" sz="2400" dirty="0"/>
              <a:t> </a:t>
            </a:r>
            <a:r>
              <a:rPr lang="en-US" sz="2400" dirty="0" err="1"/>
              <a:t>nFactorial</a:t>
            </a:r>
            <a:r>
              <a:rPr lang="en-US" sz="2400" dirty="0"/>
              <a:t>(long n)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{  </a:t>
            </a:r>
            <a:r>
              <a:rPr lang="en-US" sz="2400" b="1" dirty="0"/>
              <a:t>long</a:t>
            </a:r>
            <a:r>
              <a:rPr lang="en-US" sz="2400" dirty="0"/>
              <a:t> nMinus1Factorial;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if</a:t>
            </a:r>
            <a:r>
              <a:rPr lang="en-US" sz="2400" dirty="0"/>
              <a:t>(n == 0) </a:t>
            </a:r>
            <a:r>
              <a:rPr lang="en-US" sz="2400" dirty="0">
                <a:solidFill>
                  <a:srgbClr val="0000FF"/>
                </a:solidFill>
              </a:rPr>
              <a:t>// base case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b="1" dirty="0"/>
              <a:t>return </a:t>
            </a:r>
            <a:r>
              <a:rPr lang="en-US" sz="2400" dirty="0"/>
              <a:t>(</a:t>
            </a:r>
            <a:r>
              <a:rPr lang="en-US" sz="2400" b="1" dirty="0"/>
              <a:t> </a:t>
            </a:r>
            <a:r>
              <a:rPr lang="en-US" sz="2400" dirty="0"/>
              <a:t>1 );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</a:t>
            </a:r>
            <a:r>
              <a:rPr lang="en-US" sz="2400" b="1" dirty="0"/>
              <a:t>else</a:t>
            </a: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</a:t>
            </a:r>
            <a:r>
              <a:rPr lang="en-US" sz="2400" dirty="0"/>
              <a:t>{</a:t>
            </a:r>
            <a:r>
              <a:rPr lang="en-US" sz="2400" b="1" dirty="0"/>
              <a:t>  </a:t>
            </a:r>
            <a:r>
              <a:rPr lang="en-US" sz="2400" dirty="0">
                <a:solidFill>
                  <a:srgbClr val="0000FF"/>
                </a:solidFill>
              </a:rPr>
              <a:t>// reduced problem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nMinus1Factorial</a:t>
            </a:r>
            <a:r>
              <a:rPr lang="en-US" sz="2400" b="1" dirty="0"/>
              <a:t> =  </a:t>
            </a:r>
            <a:r>
              <a:rPr lang="en-US" sz="2400" dirty="0" err="1"/>
              <a:t>nFactorial</a:t>
            </a:r>
            <a:r>
              <a:rPr lang="en-US" sz="2400" dirty="0"/>
              <a:t>(n-1); </a:t>
            </a:r>
            <a:r>
              <a:rPr lang="en-US" sz="2400" dirty="0">
                <a:solidFill>
                  <a:srgbClr val="0000FF"/>
                </a:solidFill>
              </a:rPr>
              <a:t>// recursion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dirty="0">
                <a:solidFill>
                  <a:srgbClr val="0000FF"/>
                </a:solidFill>
              </a:rPr>
              <a:t>// general solution</a:t>
            </a:r>
            <a:r>
              <a:rPr lang="en-US" sz="2400" dirty="0"/>
              <a:t> </a:t>
            </a:r>
            <a:r>
              <a:rPr lang="en-US" sz="2400" b="1" dirty="0"/>
              <a:t> </a:t>
            </a: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   return</a:t>
            </a:r>
            <a:r>
              <a:rPr lang="en-US" sz="2400" dirty="0"/>
              <a:t> ( n * nMinus1Factorial);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</a:t>
            </a:r>
            <a:r>
              <a:rPr lang="en-US" sz="2400" dirty="0"/>
              <a:t>}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0F7798-4880-40C1-9DED-68C8A2AE1FF5}" type="slidenum">
              <a:rPr lang="en-US" smtClean="0">
                <a:latin typeface="Arial" pitchFamily="34" charset="0"/>
              </a:rPr>
              <a:pPr/>
              <a:t>22</a:t>
            </a:fld>
            <a:endParaRPr lang="en-US">
              <a:latin typeface="Arial" pitchFamily="34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622649" y="1959581"/>
            <a:ext cx="4603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49" charset="0"/>
              </a:rPr>
              <a:t>4!</a:t>
            </a:r>
          </a:p>
        </p:txBody>
      </p:sp>
      <p:sp>
        <p:nvSpPr>
          <p:cNvPr id="720901" name="Text Box 5"/>
          <p:cNvSpPr txBox="1">
            <a:spLocks noChangeArrowheads="1"/>
          </p:cNvSpPr>
          <p:nvPr/>
        </p:nvSpPr>
        <p:spPr bwMode="auto">
          <a:xfrm>
            <a:off x="1776115" y="2488432"/>
            <a:ext cx="2252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49" charset="0"/>
              </a:rPr>
              <a:t>return (4 * 3!)</a:t>
            </a:r>
          </a:p>
        </p:txBody>
      </p:sp>
      <p:sp>
        <p:nvSpPr>
          <p:cNvPr id="720902" name="Text Box 6"/>
          <p:cNvSpPr txBox="1">
            <a:spLocks noChangeArrowheads="1"/>
          </p:cNvSpPr>
          <p:nvPr/>
        </p:nvSpPr>
        <p:spPr bwMode="auto">
          <a:xfrm>
            <a:off x="2503208" y="3220864"/>
            <a:ext cx="2252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49" charset="0"/>
              </a:rPr>
              <a:t>return (3 * 2!)</a:t>
            </a:r>
          </a:p>
        </p:txBody>
      </p:sp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3196967" y="3816816"/>
            <a:ext cx="2289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49" charset="0"/>
              </a:rPr>
              <a:t>return (2 * 1!)</a:t>
            </a:r>
          </a:p>
        </p:txBody>
      </p:sp>
      <p:sp>
        <p:nvSpPr>
          <p:cNvPr id="720904" name="Text Box 8"/>
          <p:cNvSpPr txBox="1">
            <a:spLocks noChangeArrowheads="1"/>
          </p:cNvSpPr>
          <p:nvPr/>
        </p:nvSpPr>
        <p:spPr bwMode="auto">
          <a:xfrm>
            <a:off x="3911192" y="4385472"/>
            <a:ext cx="2252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49" charset="0"/>
              </a:rPr>
              <a:t>return (1 * 0!)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31136" y="3264080"/>
            <a:ext cx="1524000" cy="609600"/>
            <a:chOff x="2928" y="2208"/>
            <a:chExt cx="960" cy="384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3696" y="2208"/>
              <a:ext cx="192" cy="240"/>
              <a:chOff x="3120" y="3216"/>
              <a:chExt cx="192" cy="240"/>
            </a:xfrm>
          </p:grpSpPr>
          <p:sp>
            <p:nvSpPr>
              <p:cNvPr id="27684" name="Rectangle 11"/>
              <p:cNvSpPr>
                <a:spLocks noChangeArrowheads="1"/>
              </p:cNvSpPr>
              <p:nvPr/>
            </p:nvSpPr>
            <p:spPr bwMode="auto">
              <a:xfrm>
                <a:off x="3120" y="3216"/>
                <a:ext cx="1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5" name="Text Box 12"/>
              <p:cNvSpPr txBox="1">
                <a:spLocks noChangeArrowheads="1"/>
              </p:cNvSpPr>
              <p:nvPr/>
            </p:nvSpPr>
            <p:spPr bwMode="auto">
              <a:xfrm>
                <a:off x="3120" y="321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/>
                  <a:t>2</a:t>
                </a:r>
              </a:p>
            </p:txBody>
          </p:sp>
        </p:grpSp>
        <p:sp>
          <p:nvSpPr>
            <p:cNvPr id="27683" name="Freeform 13"/>
            <p:cNvSpPr>
              <a:spLocks/>
            </p:cNvSpPr>
            <p:nvPr/>
          </p:nvSpPr>
          <p:spPr bwMode="auto">
            <a:xfrm>
              <a:off x="2928" y="2248"/>
              <a:ext cx="744" cy="344"/>
            </a:xfrm>
            <a:custGeom>
              <a:avLst/>
              <a:gdLst>
                <a:gd name="T0" fmla="*/ 432 w 744"/>
                <a:gd name="T1" fmla="*/ 344 h 344"/>
                <a:gd name="T2" fmla="*/ 672 w 744"/>
                <a:gd name="T3" fmla="*/ 56 h 344"/>
                <a:gd name="T4" fmla="*/ 0 w 744"/>
                <a:gd name="T5" fmla="*/ 8 h 344"/>
                <a:gd name="T6" fmla="*/ 0 60000 65536"/>
                <a:gd name="T7" fmla="*/ 0 60000 65536"/>
                <a:gd name="T8" fmla="*/ 0 60000 65536"/>
                <a:gd name="T9" fmla="*/ 0 w 744"/>
                <a:gd name="T10" fmla="*/ 0 h 344"/>
                <a:gd name="T11" fmla="*/ 744 w 744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344">
                  <a:moveTo>
                    <a:pt x="432" y="344"/>
                  </a:moveTo>
                  <a:cubicBezTo>
                    <a:pt x="588" y="228"/>
                    <a:pt x="744" y="112"/>
                    <a:pt x="672" y="56"/>
                  </a:cubicBezTo>
                  <a:cubicBezTo>
                    <a:pt x="600" y="0"/>
                    <a:pt x="112" y="16"/>
                    <a:pt x="0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869136" y="2502080"/>
            <a:ext cx="1524000" cy="698500"/>
            <a:chOff x="2448" y="1728"/>
            <a:chExt cx="960" cy="440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3216" y="1728"/>
              <a:ext cx="192" cy="240"/>
              <a:chOff x="3120" y="3216"/>
              <a:chExt cx="192" cy="240"/>
            </a:xfrm>
          </p:grpSpPr>
          <p:sp>
            <p:nvSpPr>
              <p:cNvPr id="27680" name="Rectangle 16"/>
              <p:cNvSpPr>
                <a:spLocks noChangeArrowheads="1"/>
              </p:cNvSpPr>
              <p:nvPr/>
            </p:nvSpPr>
            <p:spPr bwMode="auto">
              <a:xfrm>
                <a:off x="3120" y="3216"/>
                <a:ext cx="1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1" name="Text Box 17"/>
              <p:cNvSpPr txBox="1">
                <a:spLocks noChangeArrowheads="1"/>
              </p:cNvSpPr>
              <p:nvPr/>
            </p:nvSpPr>
            <p:spPr bwMode="auto">
              <a:xfrm>
                <a:off x="3120" y="321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/>
                  <a:t>6</a:t>
                </a:r>
              </a:p>
            </p:txBody>
          </p:sp>
        </p:grpSp>
        <p:sp>
          <p:nvSpPr>
            <p:cNvPr id="27679" name="Freeform 18"/>
            <p:cNvSpPr>
              <a:spLocks/>
            </p:cNvSpPr>
            <p:nvPr/>
          </p:nvSpPr>
          <p:spPr bwMode="auto">
            <a:xfrm>
              <a:off x="2448" y="1824"/>
              <a:ext cx="744" cy="344"/>
            </a:xfrm>
            <a:custGeom>
              <a:avLst/>
              <a:gdLst>
                <a:gd name="T0" fmla="*/ 432 w 744"/>
                <a:gd name="T1" fmla="*/ 344 h 344"/>
                <a:gd name="T2" fmla="*/ 672 w 744"/>
                <a:gd name="T3" fmla="*/ 56 h 344"/>
                <a:gd name="T4" fmla="*/ 0 w 744"/>
                <a:gd name="T5" fmla="*/ 8 h 344"/>
                <a:gd name="T6" fmla="*/ 0 60000 65536"/>
                <a:gd name="T7" fmla="*/ 0 60000 65536"/>
                <a:gd name="T8" fmla="*/ 0 60000 65536"/>
                <a:gd name="T9" fmla="*/ 0 w 744"/>
                <a:gd name="T10" fmla="*/ 0 h 344"/>
                <a:gd name="T11" fmla="*/ 744 w 744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344">
                  <a:moveTo>
                    <a:pt x="432" y="344"/>
                  </a:moveTo>
                  <a:cubicBezTo>
                    <a:pt x="588" y="228"/>
                    <a:pt x="744" y="112"/>
                    <a:pt x="672" y="56"/>
                  </a:cubicBezTo>
                  <a:cubicBezTo>
                    <a:pt x="600" y="0"/>
                    <a:pt x="112" y="16"/>
                    <a:pt x="0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107136" y="1968680"/>
            <a:ext cx="1606550" cy="622300"/>
            <a:chOff x="1968" y="1392"/>
            <a:chExt cx="1012" cy="392"/>
          </a:xfrm>
        </p:grpSpPr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736" y="1392"/>
              <a:ext cx="244" cy="240"/>
              <a:chOff x="3504" y="1392"/>
              <a:chExt cx="244" cy="240"/>
            </a:xfrm>
          </p:grpSpPr>
          <p:sp>
            <p:nvSpPr>
              <p:cNvPr id="27676" name="Rectangle 21"/>
              <p:cNvSpPr>
                <a:spLocks noChangeArrowheads="1"/>
              </p:cNvSpPr>
              <p:nvPr/>
            </p:nvSpPr>
            <p:spPr bwMode="auto">
              <a:xfrm>
                <a:off x="3504" y="1392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7" name="Text Box 22"/>
              <p:cNvSpPr txBox="1">
                <a:spLocks noChangeArrowheads="1"/>
              </p:cNvSpPr>
              <p:nvPr/>
            </p:nvSpPr>
            <p:spPr bwMode="auto">
              <a:xfrm>
                <a:off x="3504" y="1392"/>
                <a:ext cx="24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/>
                  <a:t>24</a:t>
                </a:r>
              </a:p>
            </p:txBody>
          </p:sp>
        </p:grpSp>
        <p:sp>
          <p:nvSpPr>
            <p:cNvPr id="27675" name="Freeform 23"/>
            <p:cNvSpPr>
              <a:spLocks/>
            </p:cNvSpPr>
            <p:nvPr/>
          </p:nvSpPr>
          <p:spPr bwMode="auto">
            <a:xfrm>
              <a:off x="1968" y="1440"/>
              <a:ext cx="744" cy="344"/>
            </a:xfrm>
            <a:custGeom>
              <a:avLst/>
              <a:gdLst>
                <a:gd name="T0" fmla="*/ 432 w 744"/>
                <a:gd name="T1" fmla="*/ 344 h 344"/>
                <a:gd name="T2" fmla="*/ 672 w 744"/>
                <a:gd name="T3" fmla="*/ 56 h 344"/>
                <a:gd name="T4" fmla="*/ 0 w 744"/>
                <a:gd name="T5" fmla="*/ 8 h 344"/>
                <a:gd name="T6" fmla="*/ 0 60000 65536"/>
                <a:gd name="T7" fmla="*/ 0 60000 65536"/>
                <a:gd name="T8" fmla="*/ 0 60000 65536"/>
                <a:gd name="T9" fmla="*/ 0 w 744"/>
                <a:gd name="T10" fmla="*/ 0 h 344"/>
                <a:gd name="T11" fmla="*/ 744 w 744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344">
                  <a:moveTo>
                    <a:pt x="432" y="344"/>
                  </a:moveTo>
                  <a:cubicBezTo>
                    <a:pt x="588" y="228"/>
                    <a:pt x="744" y="112"/>
                    <a:pt x="672" y="56"/>
                  </a:cubicBezTo>
                  <a:cubicBezTo>
                    <a:pt x="600" y="0"/>
                    <a:pt x="112" y="16"/>
                    <a:pt x="0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5316936" y="3873680"/>
            <a:ext cx="1524000" cy="622300"/>
            <a:chOff x="3360" y="2592"/>
            <a:chExt cx="960" cy="392"/>
          </a:xfrm>
        </p:grpSpPr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4128" y="2592"/>
              <a:ext cx="192" cy="240"/>
              <a:chOff x="3120" y="3216"/>
              <a:chExt cx="192" cy="240"/>
            </a:xfrm>
          </p:grpSpPr>
          <p:sp>
            <p:nvSpPr>
              <p:cNvPr id="27668" name="Rectangle 31"/>
              <p:cNvSpPr>
                <a:spLocks noChangeArrowheads="1"/>
              </p:cNvSpPr>
              <p:nvPr/>
            </p:nvSpPr>
            <p:spPr bwMode="auto">
              <a:xfrm>
                <a:off x="3120" y="3216"/>
                <a:ext cx="1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9" name="Text Box 32"/>
              <p:cNvSpPr txBox="1">
                <a:spLocks noChangeArrowheads="1"/>
              </p:cNvSpPr>
              <p:nvPr/>
            </p:nvSpPr>
            <p:spPr bwMode="auto">
              <a:xfrm>
                <a:off x="3120" y="321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/>
                  <a:t>1</a:t>
                </a:r>
              </a:p>
            </p:txBody>
          </p:sp>
        </p:grpSp>
        <p:sp>
          <p:nvSpPr>
            <p:cNvPr id="27667" name="Freeform 33"/>
            <p:cNvSpPr>
              <a:spLocks/>
            </p:cNvSpPr>
            <p:nvPr/>
          </p:nvSpPr>
          <p:spPr bwMode="auto">
            <a:xfrm>
              <a:off x="3360" y="2640"/>
              <a:ext cx="744" cy="344"/>
            </a:xfrm>
            <a:custGeom>
              <a:avLst/>
              <a:gdLst>
                <a:gd name="T0" fmla="*/ 432 w 744"/>
                <a:gd name="T1" fmla="*/ 344 h 344"/>
                <a:gd name="T2" fmla="*/ 672 w 744"/>
                <a:gd name="T3" fmla="*/ 56 h 344"/>
                <a:gd name="T4" fmla="*/ 0 w 744"/>
                <a:gd name="T5" fmla="*/ 8 h 344"/>
                <a:gd name="T6" fmla="*/ 0 60000 65536"/>
                <a:gd name="T7" fmla="*/ 0 60000 65536"/>
                <a:gd name="T8" fmla="*/ 0 60000 65536"/>
                <a:gd name="T9" fmla="*/ 0 w 744"/>
                <a:gd name="T10" fmla="*/ 0 h 344"/>
                <a:gd name="T11" fmla="*/ 744 w 744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344">
                  <a:moveTo>
                    <a:pt x="432" y="344"/>
                  </a:moveTo>
                  <a:cubicBezTo>
                    <a:pt x="588" y="228"/>
                    <a:pt x="744" y="112"/>
                    <a:pt x="672" y="56"/>
                  </a:cubicBezTo>
                  <a:cubicBezTo>
                    <a:pt x="600" y="0"/>
                    <a:pt x="112" y="16"/>
                    <a:pt x="0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 rot="10800000" flipV="1">
            <a:off x="6211561" y="5033025"/>
            <a:ext cx="46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0!</a:t>
            </a:r>
            <a:endParaRPr lang="en-US" sz="1800" dirty="0"/>
          </a:p>
        </p:txBody>
      </p:sp>
      <p:grpSp>
        <p:nvGrpSpPr>
          <p:cNvPr id="40" name="Group 29"/>
          <p:cNvGrpSpPr>
            <a:grpSpLocks/>
          </p:cNvGrpSpPr>
          <p:nvPr/>
        </p:nvGrpSpPr>
        <p:grpSpPr bwMode="auto">
          <a:xfrm>
            <a:off x="6015245" y="4462810"/>
            <a:ext cx="1524000" cy="655638"/>
            <a:chOff x="3360" y="2592"/>
            <a:chExt cx="960" cy="413"/>
          </a:xfrm>
        </p:grpSpPr>
        <p:grpSp>
          <p:nvGrpSpPr>
            <p:cNvPr id="41" name="Group 30"/>
            <p:cNvGrpSpPr>
              <a:grpSpLocks/>
            </p:cNvGrpSpPr>
            <p:nvPr/>
          </p:nvGrpSpPr>
          <p:grpSpPr bwMode="auto">
            <a:xfrm>
              <a:off x="4128" y="2592"/>
              <a:ext cx="192" cy="240"/>
              <a:chOff x="3120" y="3216"/>
              <a:chExt cx="192" cy="240"/>
            </a:xfrm>
          </p:grpSpPr>
          <p:sp>
            <p:nvSpPr>
              <p:cNvPr id="43" name="Rectangle 31"/>
              <p:cNvSpPr>
                <a:spLocks noChangeArrowheads="1"/>
              </p:cNvSpPr>
              <p:nvPr/>
            </p:nvSpPr>
            <p:spPr bwMode="auto">
              <a:xfrm>
                <a:off x="3120" y="3216"/>
                <a:ext cx="1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32"/>
              <p:cNvSpPr txBox="1">
                <a:spLocks noChangeArrowheads="1"/>
              </p:cNvSpPr>
              <p:nvPr/>
            </p:nvSpPr>
            <p:spPr bwMode="auto">
              <a:xfrm>
                <a:off x="3120" y="321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/>
                  <a:t>1</a:t>
                </a:r>
              </a:p>
            </p:txBody>
          </p:sp>
        </p:grp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3360" y="2640"/>
              <a:ext cx="744" cy="365"/>
            </a:xfrm>
            <a:custGeom>
              <a:avLst/>
              <a:gdLst>
                <a:gd name="T0" fmla="*/ 432 w 744"/>
                <a:gd name="T1" fmla="*/ 344 h 344"/>
                <a:gd name="T2" fmla="*/ 672 w 744"/>
                <a:gd name="T3" fmla="*/ 56 h 344"/>
                <a:gd name="T4" fmla="*/ 0 w 744"/>
                <a:gd name="T5" fmla="*/ 8 h 344"/>
                <a:gd name="T6" fmla="*/ 0 60000 65536"/>
                <a:gd name="T7" fmla="*/ 0 60000 65536"/>
                <a:gd name="T8" fmla="*/ 0 60000 65536"/>
                <a:gd name="T9" fmla="*/ 0 w 744"/>
                <a:gd name="T10" fmla="*/ 0 h 344"/>
                <a:gd name="T11" fmla="*/ 744 w 744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344">
                  <a:moveTo>
                    <a:pt x="432" y="344"/>
                  </a:moveTo>
                  <a:cubicBezTo>
                    <a:pt x="588" y="228"/>
                    <a:pt x="744" y="112"/>
                    <a:pt x="672" y="56"/>
                  </a:cubicBezTo>
                  <a:cubicBezTo>
                    <a:pt x="600" y="0"/>
                    <a:pt x="112" y="16"/>
                    <a:pt x="0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200" dirty="0"/>
              <a:t>Trace of the Evaluation of 4!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01" grpId="0"/>
      <p:bldP spid="720902" grpId="0"/>
      <p:bldP spid="720903" grpId="0"/>
      <p:bldP spid="720904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6384">
              <a:defRPr sz="3784"/>
            </a:lvl1pPr>
          </a:lstStyle>
          <a:p>
            <a:r>
              <a:t>Recursive Methods That Return a Value</a:t>
            </a:r>
          </a:p>
        </p:txBody>
      </p:sp>
      <p:sp>
        <p:nvSpPr>
          <p:cNvPr id="9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Recursive method to calculate </a:t>
            </a:r>
          </a:p>
        </p:txBody>
      </p:sp>
      <p:pic>
        <p:nvPicPr>
          <p:cNvPr id="96" name="Picture 8Summation of I, as I goes from 1 to n." descr="Picture 8Summation of I, as I goes from 1 to 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3129" y="5398029"/>
            <a:ext cx="866776" cy="108585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/** @param n  An integer &gt; 0.…"/>
          <p:cNvSpPr txBox="1"/>
          <p:nvPr/>
        </p:nvSpPr>
        <p:spPr>
          <a:xfrm>
            <a:off x="1361970" y="1449982"/>
            <a:ext cx="6636208" cy="3305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</a:t>
            </a:r>
            <a:r>
              <a:rPr b="1"/>
              <a:t>@param</a:t>
            </a:r>
            <a:r>
              <a:t> n  An integer &gt; 0.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@return</a:t>
            </a:r>
            <a:r>
              <a:t>  The sum 1 + 2 + ... + n.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sumOf(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sum;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 ==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sum = </a:t>
            </a:r>
            <a:r>
              <a:rPr>
                <a:solidFill>
                  <a:srgbClr val="272AD8"/>
                </a:solidFill>
              </a:rPr>
              <a:t>1</a:t>
            </a:r>
            <a:r>
              <a:t>;                </a:t>
            </a:r>
            <a:r>
              <a:rPr>
                <a:solidFill>
                  <a:srgbClr val="008400"/>
                </a:solidFill>
              </a:rPr>
              <a:t>// Base case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sum = sumOf(n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+ n; </a:t>
            </a:r>
            <a:r>
              <a:rPr>
                <a:solidFill>
                  <a:srgbClr val="008400"/>
                </a:solidFill>
              </a:rPr>
              <a:t>// Recursive call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sum;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sumOf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7512">
              <a:defRPr sz="3212"/>
            </a:lvl1pPr>
          </a:lstStyle>
          <a:p>
            <a:r>
              <a:t>FIGURE 9-5 Tracing the execution of sumOf(3)</a:t>
            </a:r>
          </a:p>
        </p:txBody>
      </p:sp>
      <p:sp>
        <p:nvSpPr>
          <p:cNvPr id="100" name="FIGURE 9-5 Tracing the execution of sumOf(3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9495">
              <a:defRPr sz="2596"/>
            </a:pPr>
            <a:r>
              <a:t>FIGURE 9-5 Tracing the execution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sumOf(3)</a:t>
            </a:r>
          </a:p>
        </p:txBody>
      </p:sp>
      <p:pic>
        <p:nvPicPr>
          <p:cNvPr id="101" name="A diagram illustrates executions sum of left parenthesis 3 right parenthesis.&#10;" descr="A diagram illustrates executions sum of left parenthesis 3 right parenthesi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535" y="949944"/>
            <a:ext cx="5361598" cy="4628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72C33BE4-AEDC-4498-A853-15B4BDA03A8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662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1E1A438-6DAD-4528-985C-8AB975D81966}" type="slidenum">
              <a:rPr lang="en-US" sz="1400"/>
              <a:pPr algn="r"/>
              <a:t>25</a:t>
            </a:fld>
            <a:endParaRPr lang="en-US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Recursive Algorithm for X</a:t>
            </a:r>
            <a:r>
              <a:rPr lang="en-US">
                <a:cs typeface="Arial" charset="0"/>
              </a:rPr>
              <a:t>ⁿ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85913"/>
            <a:ext cx="8229600" cy="11982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33CC"/>
                </a:solidFill>
              </a:rPr>
              <a:t>Base case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Problems involving an integer n usually have their base case for n=0 or n=1. Use n=0 because</a:t>
            </a:r>
            <a:endParaRPr lang="en-US" sz="2400" dirty="0">
              <a:solidFill>
                <a:srgbClr val="0033CC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081" y="2920621"/>
            <a:ext cx="6115777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33CC"/>
                </a:solidFill>
                <a:latin typeface="+mn-lt"/>
              </a:rPr>
              <a:t>  Reduced problem 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Candidates are x</a:t>
            </a:r>
            <a:r>
              <a:rPr lang="en-US" sz="2400" dirty="0">
                <a:latin typeface="+mn-lt"/>
                <a:cs typeface="Arial" charset="0"/>
              </a:rPr>
              <a:t>^(n-1), x^(n-2), x^(n-3)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7948" y="2239327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solidFill>
                  <a:srgbClr val="0033CC"/>
                </a:solidFill>
              </a:rPr>
              <a:t>x^0 </a:t>
            </a:r>
            <a:r>
              <a:rPr lang="en-US" sz="2400" dirty="0">
                <a:solidFill>
                  <a:srgbClr val="0033CC"/>
                </a:solidFill>
                <a:cs typeface="Arial" charset="0"/>
              </a:rPr>
              <a:t>≡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966" y="4203511"/>
            <a:ext cx="312938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33CC"/>
                </a:solidFill>
                <a:latin typeface="+mn-lt"/>
              </a:rPr>
              <a:t>  General solution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3456" y="3671250"/>
            <a:ext cx="727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sz="2000" dirty="0">
                <a:solidFill>
                  <a:srgbClr val="0033CC"/>
                </a:solidFill>
                <a:cs typeface="Arial" charset="0"/>
              </a:rPr>
              <a:t>x^(n-1)</a:t>
            </a:r>
            <a:r>
              <a:rPr lang="en-US" sz="2000" dirty="0">
                <a:cs typeface="Arial" charset="0"/>
              </a:rPr>
              <a:t> is the only one that will become the base case for all n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3203" y="5117911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33CC"/>
                </a:solidFill>
                <a:latin typeface="+mn-lt"/>
                <a:ea typeface="Adobe Heiti Std R" pitchFamily="34" charset="-128"/>
              </a:rPr>
              <a:t>  Combine</a:t>
            </a:r>
            <a:endParaRPr lang="en-US" sz="2800" dirty="0">
              <a:latin typeface="+mn-lt"/>
              <a:ea typeface="Adobe Heiti Std R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1694" y="4612943"/>
            <a:ext cx="557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sz="2400" dirty="0" err="1"/>
              <a:t>x</a:t>
            </a:r>
            <a:r>
              <a:rPr lang="en-US" sz="2400" dirty="0" err="1">
                <a:cs typeface="Arial" charset="0"/>
              </a:rPr>
              <a:t>ⁿ</a:t>
            </a:r>
            <a:r>
              <a:rPr lang="en-US" sz="2400" dirty="0">
                <a:cs typeface="Arial" charset="0"/>
              </a:rPr>
              <a:t> = x* [x^(n-1)]</a:t>
            </a:r>
            <a:r>
              <a:rPr lang="en-US" sz="2400" dirty="0"/>
              <a:t>  = </a:t>
            </a:r>
            <a:r>
              <a:rPr lang="en-US" sz="2400" dirty="0">
                <a:solidFill>
                  <a:srgbClr val="0033CC"/>
                </a:solidFill>
                <a:cs typeface="Arial" charset="0"/>
              </a:rPr>
              <a:t>x * reduced problem</a:t>
            </a:r>
            <a:endParaRPr lang="en-US" sz="24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3522494C-8BE2-4E56-94FA-85170185EC8F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7650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E4197A4-5980-48EA-B4E9-2FAE4F899562}" type="slidenum">
              <a:rPr lang="en-US" sz="1400"/>
              <a:pPr algn="r"/>
              <a:t>26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Recursive Coding of X</a:t>
            </a:r>
            <a:r>
              <a:rPr lang="en-US">
                <a:cs typeface="Arial" charset="0"/>
              </a:rPr>
              <a:t>ⁿ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b="1"/>
              <a:t>public static float</a:t>
            </a:r>
            <a:r>
              <a:rPr lang="en-US" sz="2400"/>
              <a:t> xToN(</a:t>
            </a:r>
            <a:r>
              <a:rPr lang="en-US" sz="2400" b="1"/>
              <a:t>double x</a:t>
            </a:r>
            <a:r>
              <a:rPr lang="en-US" sz="2400"/>
              <a:t>, </a:t>
            </a:r>
            <a:r>
              <a:rPr lang="en-US" sz="2400" b="1"/>
              <a:t>int</a:t>
            </a:r>
            <a:r>
              <a:rPr lang="en-US" sz="2400"/>
              <a:t> n)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{ </a:t>
            </a:r>
            <a:r>
              <a:rPr lang="en-US" sz="2400" b="1"/>
              <a:t>if</a:t>
            </a:r>
            <a:r>
              <a:rPr lang="en-US" sz="2400"/>
              <a:t>(x == 0)  </a:t>
            </a:r>
            <a:r>
              <a:rPr lang="en-US" sz="2400" i="1">
                <a:solidFill>
                  <a:srgbClr val="0033CC"/>
                </a:solidFill>
              </a:rPr>
              <a:t>// base case</a:t>
            </a:r>
            <a:endParaRPr lang="en-US" sz="2400">
              <a:solidFill>
                <a:srgbClr val="0033CC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      </a:t>
            </a:r>
            <a:r>
              <a:rPr lang="en-US" sz="2400" b="1"/>
              <a:t>return </a:t>
            </a:r>
            <a:r>
              <a:rPr lang="en-US" sz="2400"/>
              <a:t> 1;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  </a:t>
            </a:r>
            <a:r>
              <a:rPr lang="en-US" sz="2400" b="1"/>
              <a:t>else</a:t>
            </a:r>
            <a:endParaRPr lang="en-US" sz="240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  { </a:t>
            </a:r>
            <a:r>
              <a:rPr lang="en-US" sz="2400" b="1"/>
              <a:t>int</a:t>
            </a:r>
            <a:r>
              <a:rPr lang="en-US" sz="2400" i="1"/>
              <a:t> </a:t>
            </a:r>
            <a:r>
              <a:rPr lang="en-US" sz="2400"/>
              <a:t>rp = xToN(x, n-1); </a:t>
            </a:r>
            <a:r>
              <a:rPr lang="en-US" sz="2400" i="1">
                <a:solidFill>
                  <a:srgbClr val="0033CC"/>
                </a:solidFill>
              </a:rPr>
              <a:t>// reduced problem (recursion)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     </a:t>
            </a:r>
            <a:r>
              <a:rPr lang="en-US" sz="2400" b="1"/>
              <a:t>float</a:t>
            </a:r>
            <a:r>
              <a:rPr lang="en-US" sz="2400"/>
              <a:t> gs = x* rp; </a:t>
            </a:r>
            <a:r>
              <a:rPr lang="en-US" sz="2400" i="1">
                <a:solidFill>
                  <a:srgbClr val="0033CC"/>
                </a:solidFill>
              </a:rPr>
              <a:t>// calculate the general solution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     </a:t>
            </a:r>
            <a:r>
              <a:rPr lang="en-US" sz="2400" b="1"/>
              <a:t>return</a:t>
            </a:r>
            <a:r>
              <a:rPr lang="en-US" sz="2400"/>
              <a:t> gs; </a:t>
            </a:r>
            <a:r>
              <a:rPr lang="en-US" sz="2400" i="1">
                <a:solidFill>
                  <a:srgbClr val="0033CC"/>
                </a:solidFill>
              </a:rPr>
              <a:t>// return the general solution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{</a:t>
            </a:r>
          </a:p>
          <a:p>
            <a:pPr marL="609600" indent="-609600">
              <a:lnSpc>
                <a:spcPct val="80000"/>
              </a:lnSpc>
            </a:pPr>
            <a:endParaRPr lang="en-US" sz="2400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18DF5269-8721-4638-AA70-82192CC90CB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867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93EB603-3E91-4F2A-9FE1-D8ABE63C730F}" type="slidenum">
              <a:rPr lang="en-US" sz="1400"/>
              <a:pPr algn="r"/>
              <a:t>27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3" y="211019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Recursive Algorithm for the nth Term, </a:t>
            </a:r>
            <a:r>
              <a:rPr lang="en-US" sz="3200" dirty="0" err="1"/>
              <a:t>F</a:t>
            </a:r>
            <a:r>
              <a:rPr lang="en-US" sz="2800" dirty="0" err="1"/>
              <a:t>n</a:t>
            </a:r>
            <a:r>
              <a:rPr lang="en-US" sz="3200" dirty="0"/>
              <a:t> in the Fibonacci Sequence (multiple base cases)</a:t>
            </a:r>
            <a:endParaRPr lang="en-US" sz="3200" dirty="0">
              <a:cs typeface="Arial" charset="0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49" y="1335044"/>
            <a:ext cx="8229601" cy="50319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Base case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defined solution for n = 0 and n = 1.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33CC"/>
                </a:solidFill>
              </a:rPr>
              <a:t>F</a:t>
            </a:r>
            <a:r>
              <a:rPr lang="en-US" sz="2000" dirty="0">
                <a:solidFill>
                  <a:srgbClr val="0033CC"/>
                </a:solidFill>
              </a:rPr>
              <a:t>1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>
                <a:solidFill>
                  <a:srgbClr val="0033CC"/>
                </a:solidFill>
                <a:cs typeface="Arial" charset="0"/>
              </a:rPr>
              <a:t>≡ </a:t>
            </a:r>
            <a:r>
              <a:rPr lang="en-US" dirty="0">
                <a:solidFill>
                  <a:srgbClr val="0033CC"/>
                </a:solidFill>
              </a:rPr>
              <a:t>1, F</a:t>
            </a:r>
            <a:r>
              <a:rPr lang="en-US" sz="2000" dirty="0">
                <a:solidFill>
                  <a:srgbClr val="0033CC"/>
                </a:solidFill>
              </a:rPr>
              <a:t>2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>
                <a:solidFill>
                  <a:srgbClr val="0033CC"/>
                </a:solidFill>
                <a:cs typeface="Arial" charset="0"/>
              </a:rPr>
              <a:t>≡</a:t>
            </a:r>
            <a:r>
              <a:rPr lang="en-US" dirty="0">
                <a:solidFill>
                  <a:srgbClr val="0033CC"/>
                </a:solidFill>
              </a:rPr>
              <a:t> 1</a:t>
            </a:r>
          </a:p>
          <a:p>
            <a:pPr>
              <a:lnSpc>
                <a:spcPct val="90000"/>
              </a:lnSpc>
            </a:pPr>
            <a:r>
              <a:rPr lang="en-US" dirty="0"/>
              <a:t> Reduced Problem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33CC"/>
                </a:solidFill>
              </a:rPr>
              <a:t>F</a:t>
            </a:r>
            <a:r>
              <a:rPr lang="en-US" sz="2400" dirty="0">
                <a:solidFill>
                  <a:srgbClr val="0033CC"/>
                </a:solidFill>
              </a:rPr>
              <a:t>n-</a:t>
            </a:r>
            <a:r>
              <a:rPr lang="en-US" sz="2000" dirty="0">
                <a:solidFill>
                  <a:srgbClr val="0033CC"/>
                </a:solidFill>
              </a:rPr>
              <a:t>1</a:t>
            </a:r>
            <a:r>
              <a:rPr lang="en-US" dirty="0"/>
              <a:t> and </a:t>
            </a:r>
            <a:r>
              <a:rPr lang="en-US" dirty="0">
                <a:solidFill>
                  <a:srgbClr val="0033CC"/>
                </a:solidFill>
              </a:rPr>
              <a:t>F</a:t>
            </a:r>
            <a:r>
              <a:rPr lang="en-US" sz="2400" dirty="0">
                <a:solidFill>
                  <a:srgbClr val="0033CC"/>
                </a:solidFill>
              </a:rPr>
              <a:t>n-</a:t>
            </a:r>
            <a:r>
              <a:rPr lang="en-US" sz="2000" dirty="0">
                <a:solidFill>
                  <a:srgbClr val="0033CC"/>
                </a:solidFill>
              </a:rPr>
              <a:t>2</a:t>
            </a:r>
            <a:r>
              <a:rPr lang="en-US" sz="2400" dirty="0"/>
              <a:t> are close to original problem, and will become one of the base cases when further reduced</a:t>
            </a:r>
          </a:p>
          <a:p>
            <a:pPr>
              <a:lnSpc>
                <a:spcPct val="90000"/>
              </a:lnSpc>
            </a:pPr>
            <a:r>
              <a:rPr lang="en-US" dirty="0"/>
              <a:t>General solution (by definition)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33CC"/>
                </a:solidFill>
              </a:rPr>
              <a:t>F</a:t>
            </a:r>
            <a:r>
              <a:rPr lang="en-US" sz="2400" dirty="0">
                <a:solidFill>
                  <a:srgbClr val="0033CC"/>
                </a:solidFill>
              </a:rPr>
              <a:t>n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>
                <a:cs typeface="Arial" charset="0"/>
              </a:rPr>
              <a:t>≡</a:t>
            </a:r>
            <a:r>
              <a:rPr lang="en-US" dirty="0"/>
              <a:t> Sum of reduced problems =</a:t>
            </a:r>
            <a:r>
              <a:rPr lang="en-US" dirty="0">
                <a:solidFill>
                  <a:srgbClr val="0033CC"/>
                </a:solidFill>
              </a:rPr>
              <a:t> F</a:t>
            </a:r>
            <a:r>
              <a:rPr lang="en-US" sz="2400" dirty="0">
                <a:solidFill>
                  <a:srgbClr val="0033CC"/>
                </a:solidFill>
              </a:rPr>
              <a:t>n-</a:t>
            </a:r>
            <a:r>
              <a:rPr lang="en-US" sz="2000" dirty="0">
                <a:solidFill>
                  <a:srgbClr val="0033CC"/>
                </a:solidFill>
              </a:rPr>
              <a:t>1</a:t>
            </a:r>
            <a:r>
              <a:rPr lang="en-US" dirty="0">
                <a:solidFill>
                  <a:srgbClr val="0033CC"/>
                </a:solidFill>
              </a:rPr>
              <a:t> + F</a:t>
            </a:r>
            <a:r>
              <a:rPr lang="en-US" sz="2400" dirty="0">
                <a:solidFill>
                  <a:srgbClr val="0033CC"/>
                </a:solidFill>
              </a:rPr>
              <a:t>n-</a:t>
            </a:r>
            <a:r>
              <a:rPr lang="en-US" sz="2000" dirty="0">
                <a:solidFill>
                  <a:srgbClr val="0033CC"/>
                </a:solidFill>
              </a:rPr>
              <a:t>2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33CC"/>
                </a:solidFill>
              </a:rPr>
              <a:t>Combine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D3891FC6-8385-4B8B-B69D-4FBBE920461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9698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0606D80-D591-4183-8CBC-B4070DD54907}" type="slidenum">
              <a:rPr lang="en-US" sz="1400"/>
              <a:pPr algn="r"/>
              <a:t>28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3" y="211020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Recursive Coding of the nth Term of the Fibonacci Sequence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20100" cy="4525963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public static long</a:t>
            </a:r>
            <a:r>
              <a:rPr lang="en-US" sz="2400" dirty="0"/>
              <a:t> </a:t>
            </a:r>
            <a:r>
              <a:rPr lang="en-US" sz="2400" dirty="0" err="1"/>
              <a:t>fibonacci</a:t>
            </a:r>
            <a:r>
              <a:rPr lang="en-US" sz="2400" dirty="0"/>
              <a:t>(</a:t>
            </a:r>
            <a:r>
              <a:rPr lang="en-US" sz="2400" b="1" dirty="0" err="1"/>
              <a:t>int</a:t>
            </a:r>
            <a:r>
              <a:rPr lang="en-US" sz="2400" dirty="0"/>
              <a:t> n)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{   </a:t>
            </a:r>
            <a:r>
              <a:rPr lang="en-US" sz="2400" b="1" dirty="0"/>
              <a:t>if</a:t>
            </a:r>
            <a:r>
              <a:rPr lang="en-US" sz="2400" dirty="0"/>
              <a:t>(n == 1 || n == 2) </a:t>
            </a:r>
            <a:r>
              <a:rPr lang="en-US" sz="2400" i="1" dirty="0">
                <a:solidFill>
                  <a:srgbClr val="0033CC"/>
                </a:solidFill>
              </a:rPr>
              <a:t>//one of the 2 base cases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  </a:t>
            </a:r>
            <a:r>
              <a:rPr lang="en-US" sz="2400" b="1" dirty="0"/>
              <a:t>return</a:t>
            </a:r>
            <a:r>
              <a:rPr lang="en-US" sz="2400" dirty="0"/>
              <a:t> 1;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else</a:t>
            </a: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{  </a:t>
            </a:r>
            <a:r>
              <a:rPr lang="en-US" sz="2400" b="1" dirty="0"/>
              <a:t>long</a:t>
            </a:r>
            <a:r>
              <a:rPr lang="en-US" sz="2400" dirty="0"/>
              <a:t> rp1 = </a:t>
            </a:r>
            <a:r>
              <a:rPr lang="en-US" sz="2400" dirty="0" err="1"/>
              <a:t>fibonacci</a:t>
            </a:r>
            <a:r>
              <a:rPr lang="en-US" sz="2400" dirty="0"/>
              <a:t>(n - 1); </a:t>
            </a:r>
            <a:r>
              <a:rPr lang="en-US" sz="2400" i="1" dirty="0">
                <a:solidFill>
                  <a:srgbClr val="0033CC"/>
                </a:solidFill>
              </a:rPr>
              <a:t>// first reduced problem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long</a:t>
            </a:r>
            <a:r>
              <a:rPr lang="en-US" sz="2400" dirty="0"/>
              <a:t> rp2 = </a:t>
            </a:r>
            <a:r>
              <a:rPr lang="en-US" sz="2400" dirty="0" err="1"/>
              <a:t>fibonacci</a:t>
            </a:r>
            <a:r>
              <a:rPr lang="en-US" sz="2400" dirty="0"/>
              <a:t>(n - 2); </a:t>
            </a:r>
            <a:r>
              <a:rPr lang="en-US" sz="2400" i="1" dirty="0">
                <a:solidFill>
                  <a:srgbClr val="0033CC"/>
                </a:solidFill>
              </a:rPr>
              <a:t>// second reduced problem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</a:t>
            </a:r>
            <a:r>
              <a:rPr lang="en-US" sz="2400" dirty="0" err="1"/>
              <a:t>gs</a:t>
            </a:r>
            <a:r>
              <a:rPr lang="en-US" sz="2400" dirty="0"/>
              <a:t> = rp1 + rp2;  </a:t>
            </a:r>
            <a:r>
              <a:rPr lang="en-US" sz="2400" i="1" dirty="0">
                <a:solidFill>
                  <a:srgbClr val="0033CC"/>
                </a:solidFill>
              </a:rPr>
              <a:t>// general solution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 return</a:t>
            </a:r>
            <a:r>
              <a:rPr lang="en-US" sz="2400" dirty="0"/>
              <a:t> </a:t>
            </a:r>
            <a:r>
              <a:rPr lang="en-US" sz="2400" dirty="0" err="1"/>
              <a:t>gs</a:t>
            </a:r>
            <a:r>
              <a:rPr lang="en-US" sz="2400" dirty="0"/>
              <a:t>;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}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} </a:t>
            </a:r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Recursively Processing an Array</a:t>
            </a:r>
          </a:p>
        </p:txBody>
      </p:sp>
      <p:sp>
        <p:nvSpPr>
          <p:cNvPr id="10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676655">
              <a:defRPr sz="2664"/>
            </a:lvl1pPr>
          </a:lstStyle>
          <a:p>
            <a:r>
              <a:t>Given definition of a recursive method to display array.</a:t>
            </a:r>
          </a:p>
        </p:txBody>
      </p:sp>
      <p:sp>
        <p:nvSpPr>
          <p:cNvPr id="105" name="/** Displays the integers in an array.…"/>
          <p:cNvSpPr txBox="1"/>
          <p:nvPr/>
        </p:nvSpPr>
        <p:spPr>
          <a:xfrm>
            <a:off x="249435" y="1344930"/>
            <a:ext cx="8613004" cy="212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Displays the integers in an array.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@param</a:t>
            </a:r>
            <a:r>
              <a:t> array  An array of integers.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@param</a:t>
            </a:r>
            <a:r>
              <a:t> first  The index of the first integer displayed.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@param</a:t>
            </a:r>
            <a:r>
              <a:t> last   The index of the last integer displayed,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0 &lt;= first &lt;= last &lt; array.length.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[] array,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2FBD7-E1AB-48EB-B042-96E03DF360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9" y="899994"/>
            <a:ext cx="5262113" cy="497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389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Recursively Processing an Array</a:t>
            </a:r>
          </a:p>
        </p:txBody>
      </p:sp>
      <p:sp>
        <p:nvSpPr>
          <p:cNvPr id="108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Starting with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array[first]</a:t>
            </a:r>
          </a:p>
        </p:txBody>
      </p:sp>
      <p:sp>
        <p:nvSpPr>
          <p:cNvPr id="109" name="public static void displayArray(int array[], int first, int last)…"/>
          <p:cNvSpPr txBox="1"/>
          <p:nvPr/>
        </p:nvSpPr>
        <p:spPr>
          <a:xfrm>
            <a:off x="249435" y="2274146"/>
            <a:ext cx="8742987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array[],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System.out.print(array[first] + </a:t>
            </a:r>
            <a:r>
              <a:rPr>
                <a:solidFill>
                  <a:srgbClr val="D12F1B"/>
                </a:solidFill>
              </a:rPr>
              <a:t>" 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 &lt;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displayArray(array, first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, last);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displayArray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Recursively Processing an Array</a:t>
            </a:r>
          </a:p>
        </p:txBody>
      </p:sp>
      <p:sp>
        <p:nvSpPr>
          <p:cNvPr id="112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Starting with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array[last]</a:t>
            </a:r>
          </a:p>
        </p:txBody>
      </p:sp>
      <p:sp>
        <p:nvSpPr>
          <p:cNvPr id="113" name="public static void displayArray(int array[], int first, int last)…"/>
          <p:cNvSpPr txBox="1"/>
          <p:nvPr/>
        </p:nvSpPr>
        <p:spPr>
          <a:xfrm>
            <a:off x="249435" y="1948179"/>
            <a:ext cx="8742987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array[],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 &lt;=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displayArray(array, first, last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System.out.print(array[last] + </a:t>
            </a:r>
            <a:r>
              <a:rPr>
                <a:solidFill>
                  <a:srgbClr val="D12F1B"/>
                </a:solidFill>
              </a:rPr>
              <a:t>" 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displayArray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Recursively Processing an Array</a:t>
            </a:r>
          </a:p>
        </p:txBody>
      </p:sp>
      <p:sp>
        <p:nvSpPr>
          <p:cNvPr id="116" name="FIGURE 9-6 Two arrays with their middle elements within their left halv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411479">
              <a:defRPr sz="1979"/>
            </a:lvl1pPr>
          </a:lstStyle>
          <a:p>
            <a:r>
              <a:t>FIGURE 9-6 Two arrays with their middle elements within their left halves</a:t>
            </a:r>
          </a:p>
        </p:txBody>
      </p:sp>
      <p:pic>
        <p:nvPicPr>
          <p:cNvPr id="117" name="Two diagrams a and b illustrates arrays and their middle elements.&#10;&#10;Picture 2" descr="Two diagrams a and b illustrates arrays and their middle element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623" y="923125"/>
            <a:ext cx="7220754" cy="2001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Two diagrams a and b illustrates arrays and their middle elements. A is an array with an even number of elements. B is an array with an odd number of elements." descr="Two diagrams a and b illustrates arrays and their middle elements. A is an array with an even number of elements. B is an array with an odd number of element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71" y="3429000"/>
            <a:ext cx="6367391" cy="2001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Recursively Processing an Array</a:t>
            </a:r>
          </a:p>
        </p:txBody>
      </p:sp>
      <p:sp>
        <p:nvSpPr>
          <p:cNvPr id="121" name="public static void displayArray(int array[], int first, int last)…"/>
          <p:cNvSpPr txBox="1"/>
          <p:nvPr/>
        </p:nvSpPr>
        <p:spPr>
          <a:xfrm>
            <a:off x="341698" y="1732280"/>
            <a:ext cx="8613004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array[],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 ==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System.out.print(array[first] + </a:t>
            </a:r>
            <a:r>
              <a:rPr>
                <a:solidFill>
                  <a:srgbClr val="D12F1B"/>
                </a:solidFill>
              </a:rPr>
              <a:t>" 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mid = (first + (last - first)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displayArray(array, first, mid);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displayArray(array, mid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, last);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displayArray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2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Processing array from middle.</a:t>
            </a:r>
          </a:p>
        </p:txBody>
      </p:sp>
      <p:sp>
        <p:nvSpPr>
          <p:cNvPr id="123" name="TextBox 4"/>
          <p:cNvSpPr txBox="1"/>
          <p:nvPr/>
        </p:nvSpPr>
        <p:spPr>
          <a:xfrm>
            <a:off x="6263216" y="3225321"/>
            <a:ext cx="1368062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3">
                    <a:lumOff val="-8509"/>
                  </a:schemeClr>
                </a:solidFill>
              </a:defRPr>
            </a:lvl1pPr>
          </a:lstStyle>
          <a:p>
            <a:r>
              <a:t>Why?</a:t>
            </a:r>
          </a:p>
        </p:txBody>
      </p:sp>
      <p:sp>
        <p:nvSpPr>
          <p:cNvPr id="124" name="Rounded Rectangle"/>
          <p:cNvSpPr/>
          <p:nvPr/>
        </p:nvSpPr>
        <p:spPr>
          <a:xfrm>
            <a:off x="2421466" y="3255433"/>
            <a:ext cx="3788140" cy="318923"/>
          </a:xfrm>
          <a:prstGeom prst="roundRect">
            <a:avLst>
              <a:gd name="adj" fmla="val 50000"/>
            </a:avLst>
          </a:prstGeom>
          <a:ln w="25400">
            <a:solidFill>
              <a:schemeClr val="accent3">
                <a:lumOff val="-850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556D346-E72E-4634-80B4-DA423F96DB1D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30722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8F8DC59-2146-4CD5-87DC-A96A37D605A9}" type="slidenum">
              <a:rPr lang="en-US" sz="1400"/>
              <a:pPr algn="r"/>
              <a:t>34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3" y="228601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Recursive Algorithm to Output a String of Length n in Reverse Order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49" y="1528479"/>
            <a:ext cx="8229601" cy="5031976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Base case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Problems involving an integer n usually have their base case for n=0 or n=1. Use </a:t>
            </a:r>
            <a:r>
              <a:rPr lang="en-US" sz="2400" dirty="0">
                <a:solidFill>
                  <a:srgbClr val="0033CC"/>
                </a:solidFill>
              </a:rPr>
              <a:t>n = 0, no output</a:t>
            </a:r>
            <a:endParaRPr lang="en-US" sz="2400" dirty="0">
              <a:solidFill>
                <a:srgbClr val="0033CC"/>
              </a:solidFill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Reduced problem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Candidates are output n-1, or n-2, or n-3, … characters in reverse order</a:t>
            </a:r>
            <a:endParaRPr lang="en-US" sz="2400" dirty="0"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  <a:cs typeface="Arial" charset="0"/>
              </a:rPr>
              <a:t>Output n-1 characters 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solidFill>
                  <a:srgbClr val="0033CC"/>
                </a:solidFill>
                <a:cs typeface="Arial" charset="0"/>
              </a:rPr>
              <a:t>in reverse order</a:t>
            </a:r>
            <a:r>
              <a:rPr lang="en-US" sz="2400" dirty="0">
                <a:cs typeface="Arial" charset="0"/>
              </a:rPr>
              <a:t> is the only one that will become the base case for all 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General solution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Output the nth character, output the first n-1 characters in reverse order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Combine</a:t>
            </a: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971501D-E581-4D1D-B8D1-6C7C21D7D661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3174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EF1891B-FE20-41D5-A906-E3F94CD603AB}" type="slidenum">
              <a:rPr lang="en-US" sz="1400"/>
              <a:pPr algn="r"/>
              <a:t>35</a:t>
            </a:fld>
            <a:endParaRPr 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15383" y="258479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Code to Output a String of Length n in Reverse Order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600200"/>
            <a:ext cx="8732837" cy="4525963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b="1" dirty="0"/>
              <a:t>public static void</a:t>
            </a:r>
            <a:r>
              <a:rPr lang="en-US" sz="2400" dirty="0"/>
              <a:t> </a:t>
            </a:r>
            <a:r>
              <a:rPr lang="en-US" sz="2400" dirty="0" err="1"/>
              <a:t>stringReverse</a:t>
            </a:r>
            <a:r>
              <a:rPr lang="en-US" sz="2400" dirty="0"/>
              <a:t>(String s, </a:t>
            </a:r>
            <a:r>
              <a:rPr lang="en-US" sz="2400" b="1" dirty="0" err="1"/>
              <a:t>int</a:t>
            </a:r>
            <a:r>
              <a:rPr lang="en-US" sz="2400" dirty="0"/>
              <a:t> n)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{   </a:t>
            </a:r>
            <a:r>
              <a:rPr lang="en-US" sz="2400" b="1" dirty="0"/>
              <a:t>if</a:t>
            </a:r>
            <a:r>
              <a:rPr lang="en-US" sz="2400" dirty="0"/>
              <a:t>(n == 0) </a:t>
            </a:r>
            <a:r>
              <a:rPr lang="en-US" sz="2400" i="1" dirty="0">
                <a:solidFill>
                  <a:srgbClr val="0033CC"/>
                </a:solidFill>
              </a:rPr>
              <a:t>// base case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      </a:t>
            </a:r>
            <a:r>
              <a:rPr lang="en-US" sz="2400" b="1" dirty="0"/>
              <a:t> return</a:t>
            </a:r>
            <a:r>
              <a:rPr lang="en-US" sz="2400" dirty="0"/>
              <a:t>;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   </a:t>
            </a:r>
            <a:r>
              <a:rPr lang="en-US" sz="2400" b="1" dirty="0"/>
              <a:t>else </a:t>
            </a:r>
            <a:r>
              <a:rPr lang="en-US" sz="2400" i="1" dirty="0">
                <a:solidFill>
                  <a:srgbClr val="0033CC"/>
                </a:solidFill>
              </a:rPr>
              <a:t>// general solution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  { </a:t>
            </a:r>
            <a:r>
              <a:rPr lang="en-US" sz="2400" dirty="0" err="1"/>
              <a:t>System.out.print</a:t>
            </a:r>
            <a:r>
              <a:rPr lang="en-US" sz="2400" dirty="0"/>
              <a:t>(</a:t>
            </a:r>
            <a:r>
              <a:rPr lang="en-US" sz="2400" dirty="0" err="1"/>
              <a:t>s.charAt</a:t>
            </a:r>
            <a:r>
              <a:rPr lang="en-US" sz="2400" dirty="0"/>
              <a:t>(n-1)); </a:t>
            </a:r>
            <a:r>
              <a:rPr lang="en-US" sz="2400" dirty="0">
                <a:solidFill>
                  <a:srgbClr val="0033CC"/>
                </a:solidFill>
              </a:rPr>
              <a:t>// </a:t>
            </a:r>
            <a:r>
              <a:rPr lang="en-US" sz="2400" i="1" dirty="0">
                <a:solidFill>
                  <a:srgbClr val="0033CC"/>
                </a:solidFill>
              </a:rPr>
              <a:t>output last character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dirty="0" err="1"/>
              <a:t>stringReverse</a:t>
            </a:r>
            <a:r>
              <a:rPr lang="en-US" sz="2400" dirty="0"/>
              <a:t>(s, n-1); </a:t>
            </a:r>
            <a:r>
              <a:rPr lang="en-US" sz="2400" dirty="0">
                <a:solidFill>
                  <a:srgbClr val="0033CC"/>
                </a:solidFill>
              </a:rPr>
              <a:t>// </a:t>
            </a:r>
            <a:r>
              <a:rPr lang="en-US" sz="2400" i="1" dirty="0">
                <a:solidFill>
                  <a:srgbClr val="0033CC"/>
                </a:solidFill>
              </a:rPr>
              <a:t>reduced problem (recursion)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  }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FA935D-1794-4D06-A212-0E3571A9139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39713" y="2541913"/>
            <a:ext cx="8732837" cy="2985436"/>
          </a:xfrm>
          <a:prstGeom prst="rect">
            <a:avLst/>
          </a:prstGeom>
        </p:spPr>
        <p:txBody>
          <a:bodyPr/>
          <a:lstStyle/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static void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stringReverse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(String s,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</a:t>
            </a: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  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 &gt; 0)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 general case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{ </a:t>
            </a: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kern="0" dirty="0">
                <a:latin typeface="+mn-lt"/>
              </a:rPr>
              <a:t>    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System.out.print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s.charAt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(n-1));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 last character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stringReverse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(s, n-1);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reduced problem (recursion)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}</a:t>
            </a:r>
          </a:p>
          <a:p>
            <a:pPr marL="609600" marR="0" lvl="0" indent="-6096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Code to Output a String of Length n in Reverse Order (hidden base case)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35" y="1842448"/>
            <a:ext cx="643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can be rewritten with a hidden base case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FA935D-1794-4D06-A212-0E3571A9139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592" y="552805"/>
            <a:ext cx="6290629" cy="623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Displaying a Bag</a:t>
            </a:r>
          </a:p>
        </p:txBody>
      </p:sp>
      <p:sp>
        <p:nvSpPr>
          <p:cNvPr id="12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800"/>
            </a:pPr>
            <a:r>
              <a:t>Recursive method that is part of an implementation of an ADT often is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t>.</a:t>
            </a:r>
          </a:p>
        </p:txBody>
      </p:sp>
      <p:sp>
        <p:nvSpPr>
          <p:cNvPr id="128" name="public void display()…"/>
          <p:cNvSpPr txBox="1"/>
          <p:nvPr/>
        </p:nvSpPr>
        <p:spPr>
          <a:xfrm>
            <a:off x="902971" y="1448434"/>
            <a:ext cx="6636207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displayArray(</a:t>
            </a:r>
            <a:r>
              <a:rPr>
                <a:solidFill>
                  <a:srgbClr val="272AD8"/>
                </a:solidFill>
              </a:rPr>
              <a:t>0</a:t>
            </a:r>
            <a:r>
              <a:t>, numberOfEntries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System.out.println(bag[first]);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 &lt;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displayArray(first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, last);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displayArray</a:t>
            </a:r>
          </a:p>
        </p:txBody>
      </p:sp>
      <p:sp>
        <p:nvSpPr>
          <p:cNvPr id="129" name="Rounded Rectangle"/>
          <p:cNvSpPr/>
          <p:nvPr/>
        </p:nvSpPr>
        <p:spPr>
          <a:xfrm>
            <a:off x="753533" y="2810933"/>
            <a:ext cx="1270001" cy="327224"/>
          </a:xfrm>
          <a:prstGeom prst="roundRect">
            <a:avLst>
              <a:gd name="adj" fmla="val 50000"/>
            </a:avLst>
          </a:prstGeom>
          <a:ln w="38100">
            <a:solidFill>
              <a:schemeClr val="accent3">
                <a:lumOff val="-850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Recursively Processing a Linked Chain</a:t>
            </a:r>
          </a:p>
        </p:txBody>
      </p:sp>
      <p:sp>
        <p:nvSpPr>
          <p:cNvPr id="132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088"/>
            </a:lvl1pPr>
          </a:lstStyle>
          <a:p>
            <a:r>
              <a:t>Display data in first node and recursively display data in rest of chain.</a:t>
            </a:r>
          </a:p>
        </p:txBody>
      </p:sp>
      <p:sp>
        <p:nvSpPr>
          <p:cNvPr id="133" name="public void display()…"/>
          <p:cNvSpPr txBox="1"/>
          <p:nvPr/>
        </p:nvSpPr>
        <p:spPr>
          <a:xfrm>
            <a:off x="249911" y="1605280"/>
            <a:ext cx="8644178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displayChain(firstNode);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displayChain(Node nodeOne)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(nodeOne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System.out.println(nodeOne.getData()); </a:t>
            </a:r>
            <a:r>
              <a:rPr>
                <a:solidFill>
                  <a:srgbClr val="008400"/>
                </a:solidFill>
              </a:rPr>
              <a:t>// Display data in first node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displayChain(nodeOne.getNextNode());   </a:t>
            </a:r>
            <a:r>
              <a:rPr>
                <a:solidFill>
                  <a:srgbClr val="008400"/>
                </a:solidFill>
              </a:rPr>
              <a:t>// Display rest of chain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displayChain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2FBD7-E1AB-48EB-B042-96E03DF3601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025824"/>
            <a:ext cx="76771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587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Recursively Processing a Linked Chain</a:t>
            </a:r>
          </a:p>
        </p:txBody>
      </p:sp>
      <p:sp>
        <p:nvSpPr>
          <p:cNvPr id="13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758155"/>
            <a:ext cx="8229600" cy="6538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02336">
              <a:defRPr sz="1584"/>
            </a:lvl1pPr>
          </a:lstStyle>
          <a:p>
            <a:r>
              <a:t>Displaying a chain backwards. Traversing chain of linked nodes in reverse order easier when done recursively.</a:t>
            </a:r>
          </a:p>
        </p:txBody>
      </p:sp>
      <p:sp>
        <p:nvSpPr>
          <p:cNvPr id="137" name="public void displayBackward()…"/>
          <p:cNvSpPr txBox="1"/>
          <p:nvPr/>
        </p:nvSpPr>
        <p:spPr>
          <a:xfrm>
            <a:off x="1047453" y="1503679"/>
            <a:ext cx="7049094" cy="385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displayBackward()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displayChainBackward(firstNode);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displayBackward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displayChainBackward(Node nodeOne)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(nodeOne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displayChainBackward(nodeOne.getNextNode());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System.out.println(nodeOne.getData());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displayChainBackward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Time Efficiency of Recursive Methods</a:t>
            </a:r>
          </a:p>
        </p:txBody>
      </p:sp>
      <p:sp>
        <p:nvSpPr>
          <p:cNvPr id="140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685800">
              <a:defRPr sz="2700"/>
            </a:lvl1pPr>
          </a:lstStyle>
          <a:p>
            <a:r>
              <a:t>Using proof by induction, we conclude method is O(n).</a:t>
            </a:r>
          </a:p>
        </p:txBody>
      </p:sp>
      <p:sp>
        <p:nvSpPr>
          <p:cNvPr id="141" name="public static void countDown(int n)…"/>
          <p:cNvSpPr txBox="1"/>
          <p:nvPr/>
        </p:nvSpPr>
        <p:spPr>
          <a:xfrm>
            <a:off x="1878316" y="2435494"/>
            <a:ext cx="5255802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countDown(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t>   System.out.println(n);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 &gt;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t>      countDown(n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9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countDown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Time Efficiency of Computing </a:t>
            </a:r>
            <a:r>
              <a:rPr i="1"/>
              <a:t>x</a:t>
            </a:r>
            <a:r>
              <a:rPr i="1" baseline="31999"/>
              <a:t>n</a:t>
            </a:r>
          </a:p>
        </p:txBody>
      </p:sp>
      <p:sp>
        <p:nvSpPr>
          <p:cNvPr id="14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749808">
              <a:defRPr sz="2952"/>
            </a:pPr>
            <a:r>
              <a:t>Efficiency of algorithm is O(log </a:t>
            </a:r>
            <a:r>
              <a:rPr i="1"/>
              <a:t>n</a:t>
            </a:r>
            <a:r>
              <a:t>)</a:t>
            </a:r>
          </a:p>
        </p:txBody>
      </p:sp>
      <p:sp>
        <p:nvSpPr>
          <p:cNvPr id="145" name="xn = (xn/2)2 when n is even and positive…"/>
          <p:cNvSpPr txBox="1"/>
          <p:nvPr/>
        </p:nvSpPr>
        <p:spPr>
          <a:xfrm>
            <a:off x="1361970" y="1963788"/>
            <a:ext cx="5705285" cy="213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81634" defTabSz="457200">
              <a:lnSpc>
                <a:spcPct val="150000"/>
              </a:lnSpc>
              <a:spcBef>
                <a:spcPts val="100"/>
              </a:spcBef>
              <a:tabLst>
                <a:tab pos="673100" algn="l"/>
              </a:tabLst>
              <a:defRPr sz="235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x</a:t>
            </a:r>
            <a:r>
              <a:rPr i="1" baseline="31999"/>
              <a:t>n</a:t>
            </a:r>
            <a:r>
              <a:rPr i="1"/>
              <a:t> = </a:t>
            </a:r>
            <a:r>
              <a:t>(</a:t>
            </a:r>
            <a:r>
              <a:rPr i="1"/>
              <a:t>x</a:t>
            </a:r>
            <a:r>
              <a:rPr i="1" baseline="31999"/>
              <a:t>n</a:t>
            </a:r>
            <a:r>
              <a:rPr baseline="31999"/>
              <a:t>/2</a:t>
            </a:r>
            <a:r>
              <a:t>)</a:t>
            </a:r>
            <a:r>
              <a:rPr baseline="31999"/>
              <a:t>2</a:t>
            </a:r>
            <a:r>
              <a:rPr baseline="17021"/>
              <a:t> </a:t>
            </a:r>
            <a:r>
              <a:t>when </a:t>
            </a:r>
            <a:r>
              <a:rPr i="1"/>
              <a:t>n </a:t>
            </a:r>
            <a:r>
              <a:t>is even and</a:t>
            </a:r>
            <a:r>
              <a:rPr spc="-146"/>
              <a:t> </a:t>
            </a:r>
            <a:r>
              <a:t>positive</a:t>
            </a:r>
            <a:endParaRPr>
              <a:solidFill>
                <a:srgbClr val="000000"/>
              </a:solidFill>
            </a:endParaRPr>
          </a:p>
          <a:p>
            <a:pPr marL="381634" defTabSz="457200">
              <a:lnSpc>
                <a:spcPct val="150000"/>
              </a:lnSpc>
              <a:spcBef>
                <a:spcPts val="100"/>
              </a:spcBef>
              <a:tabLst>
                <a:tab pos="673100" algn="l"/>
              </a:tabLst>
              <a:defRPr sz="235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x</a:t>
            </a:r>
            <a:r>
              <a:rPr i="1" baseline="31999"/>
              <a:t>n</a:t>
            </a:r>
            <a:r>
              <a:rPr i="1"/>
              <a:t> = x </a:t>
            </a:r>
            <a:r>
              <a:t>(</a:t>
            </a:r>
            <a:r>
              <a:rPr i="1"/>
              <a:t>x </a:t>
            </a:r>
            <a:r>
              <a:rPr baseline="31999"/>
              <a:t>(</a:t>
            </a:r>
            <a:r>
              <a:rPr i="1" baseline="31999"/>
              <a:t>n </a:t>
            </a:r>
            <a:r>
              <a:rPr baseline="31999"/>
              <a:t>-</a:t>
            </a:r>
            <a:r>
              <a:rPr baseline="31999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baseline="31999"/>
              <a:t>1)/2</a:t>
            </a:r>
            <a:r>
              <a:t>)</a:t>
            </a:r>
            <a:r>
              <a:rPr baseline="31999"/>
              <a:t>2</a:t>
            </a:r>
            <a:r>
              <a:rPr spc="-90" baseline="17021"/>
              <a:t> </a:t>
            </a:r>
            <a:r>
              <a:t>when</a:t>
            </a:r>
            <a:r>
              <a:rPr spc="-97"/>
              <a:t> </a:t>
            </a:r>
            <a:r>
              <a:rPr i="1"/>
              <a:t>n</a:t>
            </a:r>
            <a:r>
              <a:rPr i="1" spc="-97"/>
              <a:t> </a:t>
            </a:r>
            <a:r>
              <a:t>is</a:t>
            </a:r>
            <a:r>
              <a:rPr spc="-97"/>
              <a:t> </a:t>
            </a:r>
            <a:r>
              <a:t>odd</a:t>
            </a:r>
            <a:r>
              <a:rPr spc="-97"/>
              <a:t> </a:t>
            </a:r>
            <a:r>
              <a:t>and</a:t>
            </a:r>
            <a:r>
              <a:rPr spc="-97"/>
              <a:t> </a:t>
            </a:r>
            <a:r>
              <a:t>positive</a:t>
            </a:r>
            <a:endParaRPr>
              <a:solidFill>
                <a:srgbClr val="000000"/>
              </a:solidFill>
            </a:endParaRPr>
          </a:p>
          <a:p>
            <a:pPr marL="381634" defTabSz="457200">
              <a:lnSpc>
                <a:spcPct val="150000"/>
              </a:lnSpc>
              <a:spcBef>
                <a:spcPts val="100"/>
              </a:spcBef>
              <a:tabLst>
                <a:tab pos="673100" algn="l"/>
              </a:tabLst>
              <a:defRPr sz="235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x</a:t>
            </a:r>
            <a:r>
              <a:rPr baseline="31999"/>
              <a:t>0</a:t>
            </a:r>
            <a:r>
              <a:t> </a:t>
            </a:r>
            <a:r>
              <a:rPr i="1"/>
              <a:t>= </a:t>
            </a:r>
            <a:r>
              <a:t>1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ail Recu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Tail Recursion</a:t>
            </a:r>
          </a:p>
        </p:txBody>
      </p:sp>
      <p:sp>
        <p:nvSpPr>
          <p:cNvPr id="148" name="When the last action performed by a recursive  method is a recursive call.…"/>
          <p:cNvSpPr txBox="1">
            <a:spLocks noGrp="1"/>
          </p:cNvSpPr>
          <p:nvPr>
            <p:ph type="body" idx="1"/>
          </p:nvPr>
        </p:nvSpPr>
        <p:spPr>
          <a:xfrm>
            <a:off x="315383" y="709812"/>
            <a:ext cx="8513234" cy="5031976"/>
          </a:xfrm>
          <a:prstGeom prst="rect">
            <a:avLst/>
          </a:prstGeom>
        </p:spPr>
        <p:txBody>
          <a:bodyPr/>
          <a:lstStyle/>
          <a:p>
            <a:r>
              <a:t>When the last action performed by a recursive </a:t>
            </a:r>
            <a:br/>
            <a:r>
              <a:t>method is a recursive call.</a:t>
            </a:r>
          </a:p>
          <a:p>
            <a:r>
              <a:t>In a tail-recursive method, the last action is a recursive call</a:t>
            </a:r>
          </a:p>
          <a:p>
            <a:r>
              <a:t>This call performs a repetition that can be done by using iteration.</a:t>
            </a:r>
          </a:p>
          <a:p>
            <a:r>
              <a:t>Converting a tail-recursive method to an iterative one is usually a straightforward process.</a:t>
            </a:r>
          </a:p>
        </p:txBody>
      </p:sp>
      <p:sp>
        <p:nvSpPr>
          <p:cNvPr id="149" name="public static void countDown(int n)…"/>
          <p:cNvSpPr txBox="1"/>
          <p:nvPr/>
        </p:nvSpPr>
        <p:spPr>
          <a:xfrm>
            <a:off x="2022519" y="3976068"/>
            <a:ext cx="498466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countDown(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System.out.println(n);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 &gt;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countDown(n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lnSpc>
                <a:spcPct val="130000"/>
              </a:lnSpc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countDown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0" name="Rounded Rectangle"/>
          <p:cNvSpPr/>
          <p:nvPr/>
        </p:nvSpPr>
        <p:spPr>
          <a:xfrm>
            <a:off x="2859351" y="5388511"/>
            <a:ext cx="2405427" cy="317321"/>
          </a:xfrm>
          <a:prstGeom prst="roundRect">
            <a:avLst>
              <a:gd name="adj" fmla="val 19094"/>
            </a:avLst>
          </a:prstGeom>
          <a:ln w="25400">
            <a:solidFill>
              <a:schemeClr val="accent3">
                <a:lumOff val="-850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Using a Stack Instead of Recu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Using a Stack Instead of Recursion</a:t>
            </a:r>
          </a:p>
        </p:txBody>
      </p:sp>
      <p:sp>
        <p:nvSpPr>
          <p:cNvPr id="153" name="Converting a recursive method to an iterative one"/>
          <p:cNvSpPr txBox="1">
            <a:spLocks noGrp="1"/>
          </p:cNvSpPr>
          <p:nvPr>
            <p:ph type="body" idx="1"/>
          </p:nvPr>
        </p:nvSpPr>
        <p:spPr>
          <a:xfrm>
            <a:off x="258233" y="816041"/>
            <a:ext cx="8229601" cy="5031976"/>
          </a:xfrm>
          <a:prstGeom prst="rect">
            <a:avLst/>
          </a:prstGeom>
        </p:spPr>
        <p:txBody>
          <a:bodyPr/>
          <a:lstStyle/>
          <a:p>
            <a:r>
              <a:t>Converting a recursive method to an iterative one</a:t>
            </a:r>
          </a:p>
        </p:txBody>
      </p:sp>
      <p:sp>
        <p:nvSpPr>
          <p:cNvPr id="154" name="public static void countDown(int integer)…"/>
          <p:cNvSpPr txBox="1"/>
          <p:nvPr/>
        </p:nvSpPr>
        <p:spPr>
          <a:xfrm>
            <a:off x="1684492" y="1436192"/>
            <a:ext cx="5176402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countDown(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integer)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(integer &gt;=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System.out.println(integer);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countDown(integer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countDown</a:t>
            </a:r>
          </a:p>
        </p:txBody>
      </p:sp>
      <p:sp>
        <p:nvSpPr>
          <p:cNvPr id="155" name="public static void countDown(int integer)…"/>
          <p:cNvSpPr txBox="1"/>
          <p:nvPr/>
        </p:nvSpPr>
        <p:spPr>
          <a:xfrm>
            <a:off x="1684492" y="4078183"/>
            <a:ext cx="5176402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countDown(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integer)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(integer &gt;=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System.out.println(integer);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integer = integer −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countDown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6" name="An iterative version"/>
          <p:cNvSpPr txBox="1"/>
          <p:nvPr/>
        </p:nvSpPr>
        <p:spPr>
          <a:xfrm>
            <a:off x="258233" y="3530766"/>
            <a:ext cx="8229601" cy="60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indent="-20320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2400"/>
            </a:lvl1pPr>
          </a:lstStyle>
          <a:p>
            <a:r>
              <a:t>An iterative version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sing a Stack Instead of Recu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Using a Stack Instead of Recursion</a:t>
            </a:r>
          </a:p>
        </p:txBody>
      </p:sp>
      <p:sp>
        <p:nvSpPr>
          <p:cNvPr id="159" name="An iterative displayArray to maintain its own stack"/>
          <p:cNvSpPr txBox="1">
            <a:spLocks noGrp="1"/>
          </p:cNvSpPr>
          <p:nvPr>
            <p:ph type="body" sz="quarter" idx="1"/>
          </p:nvPr>
        </p:nvSpPr>
        <p:spPr>
          <a:xfrm>
            <a:off x="236846" y="642078"/>
            <a:ext cx="8229601" cy="623787"/>
          </a:xfrm>
          <a:prstGeom prst="rect">
            <a:avLst/>
          </a:prstGeom>
        </p:spPr>
        <p:txBody>
          <a:bodyPr/>
          <a:lstStyle/>
          <a:p>
            <a:r>
              <a:t>An iterative displayArray to maintain its own stack</a:t>
            </a:r>
          </a:p>
        </p:txBody>
      </p:sp>
      <p:sp>
        <p:nvSpPr>
          <p:cNvPr id="160" name="public void displayArray(int first, int last)…"/>
          <p:cNvSpPr txBox="1"/>
          <p:nvPr/>
        </p:nvSpPr>
        <p:spPr>
          <a:xfrm>
            <a:off x="555838" y="1148080"/>
            <a:ext cx="7382580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displayArray(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first,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done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StackInterface&lt;Record&gt; programStack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LinkedStack&lt;&gt;();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programStack.push(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Record(first, last));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(!done &amp;&amp; !programStack.isEmpty())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Record topRecord = programStack.pop();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first = topRecord.first;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last = topRecord.last;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 == last)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System.out.println(array[first] + </a:t>
            </a:r>
            <a:r>
              <a:rPr>
                <a:solidFill>
                  <a:srgbClr val="D12F1B"/>
                </a:solidFill>
              </a:rPr>
              <a:t>" 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mid = first + (last - first)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Note the order of the records pushed onto the stack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programStack.push(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Record(mid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, last));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programStack.push(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Record(first, mid));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displayArray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E0149BE6-637D-4842-87D6-FD3AE232737F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19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97E497F-8C35-4649-A05F-55CA23836B77}" type="slidenum">
              <a:rPr lang="en-US" sz="1400"/>
              <a:pPr algn="r"/>
              <a:t>46</a:t>
            </a:fld>
            <a:endParaRPr 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58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Interesting Problems Whose Solutions Involve Recursion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82713"/>
            <a:ext cx="8323263" cy="47434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Knight’s tour: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move a knight around a checkerboard such 	     that it visits each square only once</a:t>
            </a:r>
          </a:p>
          <a:p>
            <a:pPr>
              <a:lnSpc>
                <a:spcPct val="90000"/>
              </a:lnSpc>
            </a:pPr>
            <a:r>
              <a:rPr lang="en-US" sz="2800"/>
              <a:t>Queens Eight: 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Place eight queens on a checkerboard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/>
              <a:t>    such that they cannot capture each other</a:t>
            </a:r>
          </a:p>
          <a:p>
            <a:pPr>
              <a:lnSpc>
                <a:spcPct val="90000"/>
              </a:lnSpc>
            </a:pPr>
            <a:r>
              <a:rPr lang="en-US" sz="2800"/>
              <a:t>Numeric puzzle: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Enter a 1, or 2, …, or 9 in each cell			         of a 9x9 grid such that each row, 			              column, and 3x3 </a:t>
            </a:r>
            <a:r>
              <a:rPr lang="en-US" sz="2400">
                <a:solidFill>
                  <a:srgbClr val="3399FF"/>
                </a:solidFill>
              </a:rPr>
              <a:t>sub-grid</a:t>
            </a:r>
            <a:r>
              <a:rPr lang="en-US" sz="2400"/>
              <a:t> contains 1</a:t>
            </a:r>
            <a:r>
              <a:rPr lang="en-US" sz="2400">
                <a:sym typeface="Wingdings" pitchFamily="2" charset="2"/>
              </a:rPr>
              <a:t>9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Towers of Hanoi:</a:t>
            </a:r>
          </a:p>
        </p:txBody>
      </p:sp>
      <p:grpSp>
        <p:nvGrpSpPr>
          <p:cNvPr id="8197" name="Group 386"/>
          <p:cNvGrpSpPr>
            <a:grpSpLocks/>
          </p:cNvGrpSpPr>
          <p:nvPr/>
        </p:nvGrpSpPr>
        <p:grpSpPr bwMode="auto">
          <a:xfrm>
            <a:off x="3592513" y="5445316"/>
            <a:ext cx="2759519" cy="601662"/>
            <a:chOff x="2272" y="3438"/>
            <a:chExt cx="1846" cy="415"/>
          </a:xfrm>
        </p:grpSpPr>
        <p:sp>
          <p:nvSpPr>
            <p:cNvPr id="8302" name="AutoShape 40"/>
            <p:cNvSpPr>
              <a:spLocks noChangeAspect="1" noChangeArrowheads="1"/>
            </p:cNvSpPr>
            <p:nvPr/>
          </p:nvSpPr>
          <p:spPr bwMode="auto">
            <a:xfrm>
              <a:off x="2272" y="3438"/>
              <a:ext cx="1846" cy="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3" name="AutoShape 41"/>
            <p:cNvSpPr>
              <a:spLocks noChangeArrowheads="1"/>
            </p:cNvSpPr>
            <p:nvPr/>
          </p:nvSpPr>
          <p:spPr bwMode="auto">
            <a:xfrm>
              <a:off x="2310" y="3702"/>
              <a:ext cx="214" cy="63"/>
            </a:xfrm>
            <a:prstGeom prst="flowChartTerminator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4" name="AutoShape 42"/>
            <p:cNvSpPr>
              <a:spLocks noChangeArrowheads="1"/>
            </p:cNvSpPr>
            <p:nvPr/>
          </p:nvSpPr>
          <p:spPr bwMode="auto">
            <a:xfrm>
              <a:off x="2356" y="3565"/>
              <a:ext cx="116" cy="63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5" name="AutoShape 43"/>
            <p:cNvSpPr>
              <a:spLocks noChangeArrowheads="1"/>
            </p:cNvSpPr>
            <p:nvPr/>
          </p:nvSpPr>
          <p:spPr bwMode="auto">
            <a:xfrm>
              <a:off x="2339" y="3634"/>
              <a:ext cx="156" cy="63"/>
            </a:xfrm>
            <a:prstGeom prst="flowChartTerminator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6" name="AutoShape 44"/>
            <p:cNvSpPr>
              <a:spLocks noChangeArrowheads="1"/>
            </p:cNvSpPr>
            <p:nvPr/>
          </p:nvSpPr>
          <p:spPr bwMode="auto">
            <a:xfrm>
              <a:off x="2388" y="3462"/>
              <a:ext cx="45" cy="108"/>
            </a:xfrm>
            <a:prstGeom prst="flowChartTerminator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7" name="Rectangle 45"/>
            <p:cNvSpPr>
              <a:spLocks noChangeArrowheads="1"/>
            </p:cNvSpPr>
            <p:nvPr/>
          </p:nvSpPr>
          <p:spPr bwMode="auto">
            <a:xfrm>
              <a:off x="2278" y="3761"/>
              <a:ext cx="266" cy="6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08" name="Group 46"/>
            <p:cNvGrpSpPr>
              <a:grpSpLocks/>
            </p:cNvGrpSpPr>
            <p:nvPr/>
          </p:nvGrpSpPr>
          <p:grpSpPr bwMode="auto">
            <a:xfrm>
              <a:off x="2589" y="3462"/>
              <a:ext cx="266" cy="367"/>
              <a:chOff x="3137" y="2180"/>
              <a:chExt cx="976" cy="893"/>
            </a:xfrm>
          </p:grpSpPr>
          <p:sp>
            <p:nvSpPr>
              <p:cNvPr id="8324" name="AutoShape 47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5" name="Rectangle 48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09" name="Group 49"/>
            <p:cNvGrpSpPr>
              <a:grpSpLocks/>
            </p:cNvGrpSpPr>
            <p:nvPr/>
          </p:nvGrpSpPr>
          <p:grpSpPr bwMode="auto">
            <a:xfrm>
              <a:off x="2890" y="3462"/>
              <a:ext cx="266" cy="367"/>
              <a:chOff x="3137" y="2180"/>
              <a:chExt cx="976" cy="893"/>
            </a:xfrm>
          </p:grpSpPr>
          <p:sp>
            <p:nvSpPr>
              <p:cNvPr id="8322" name="AutoShape 50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3" name="Rectangle 51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10" name="Group 52"/>
            <p:cNvGrpSpPr>
              <a:grpSpLocks/>
            </p:cNvGrpSpPr>
            <p:nvPr/>
          </p:nvGrpSpPr>
          <p:grpSpPr bwMode="auto">
            <a:xfrm>
              <a:off x="3253" y="3467"/>
              <a:ext cx="266" cy="367"/>
              <a:chOff x="3137" y="2180"/>
              <a:chExt cx="976" cy="893"/>
            </a:xfrm>
          </p:grpSpPr>
          <p:sp>
            <p:nvSpPr>
              <p:cNvPr id="8320" name="AutoShape 53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1" name="Rectangle 54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11" name="Group 55"/>
            <p:cNvGrpSpPr>
              <a:grpSpLocks/>
            </p:cNvGrpSpPr>
            <p:nvPr/>
          </p:nvGrpSpPr>
          <p:grpSpPr bwMode="auto">
            <a:xfrm>
              <a:off x="3846" y="3458"/>
              <a:ext cx="265" cy="366"/>
              <a:chOff x="3137" y="2180"/>
              <a:chExt cx="976" cy="893"/>
            </a:xfrm>
          </p:grpSpPr>
          <p:sp>
            <p:nvSpPr>
              <p:cNvPr id="8318" name="AutoShape 56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9" name="Rectangle 57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12" name="AutoShape 58"/>
            <p:cNvSpPr>
              <a:spLocks noChangeArrowheads="1"/>
            </p:cNvSpPr>
            <p:nvPr/>
          </p:nvSpPr>
          <p:spPr bwMode="auto">
            <a:xfrm>
              <a:off x="3583" y="3697"/>
              <a:ext cx="214" cy="64"/>
            </a:xfrm>
            <a:prstGeom prst="flowChartTerminator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3" name="AutoShape 59"/>
            <p:cNvSpPr>
              <a:spLocks noChangeArrowheads="1"/>
            </p:cNvSpPr>
            <p:nvPr/>
          </p:nvSpPr>
          <p:spPr bwMode="auto">
            <a:xfrm>
              <a:off x="3629" y="3560"/>
              <a:ext cx="116" cy="63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4" name="AutoShape 60"/>
            <p:cNvSpPr>
              <a:spLocks noChangeArrowheads="1"/>
            </p:cNvSpPr>
            <p:nvPr/>
          </p:nvSpPr>
          <p:spPr bwMode="auto">
            <a:xfrm>
              <a:off x="3612" y="3629"/>
              <a:ext cx="156" cy="63"/>
            </a:xfrm>
            <a:prstGeom prst="flowChartTerminator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5" name="AutoShape 61"/>
            <p:cNvSpPr>
              <a:spLocks noChangeArrowheads="1"/>
            </p:cNvSpPr>
            <p:nvPr/>
          </p:nvSpPr>
          <p:spPr bwMode="auto">
            <a:xfrm>
              <a:off x="3661" y="3457"/>
              <a:ext cx="46" cy="109"/>
            </a:xfrm>
            <a:prstGeom prst="flowChartTerminator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6" name="Rectangle 62"/>
            <p:cNvSpPr>
              <a:spLocks noChangeArrowheads="1"/>
            </p:cNvSpPr>
            <p:nvPr/>
          </p:nvSpPr>
          <p:spPr bwMode="auto">
            <a:xfrm>
              <a:off x="3551" y="3756"/>
              <a:ext cx="266" cy="68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" name="AutoShape 63"/>
            <p:cNvSpPr>
              <a:spLocks noChangeArrowheads="1"/>
            </p:cNvSpPr>
            <p:nvPr/>
          </p:nvSpPr>
          <p:spPr bwMode="auto">
            <a:xfrm>
              <a:off x="3130" y="3541"/>
              <a:ext cx="162" cy="122"/>
            </a:xfrm>
            <a:custGeom>
              <a:avLst/>
              <a:gdLst>
                <a:gd name="T0" fmla="*/ 121 w 21600"/>
                <a:gd name="T1" fmla="*/ 0 h 21600"/>
                <a:gd name="T2" fmla="*/ 0 w 21600"/>
                <a:gd name="T3" fmla="*/ 61 h 21600"/>
                <a:gd name="T4" fmla="*/ 121 w 21600"/>
                <a:gd name="T5" fmla="*/ 122 h 21600"/>
                <a:gd name="T6" fmla="*/ 162 w 21600"/>
                <a:gd name="T7" fmla="*/ 61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3 w 21600"/>
                <a:gd name="T13" fmla="*/ 5489 h 21600"/>
                <a:gd name="T14" fmla="*/ 18933 w 21600"/>
                <a:gd name="T15" fmla="*/ 162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8" name="Text Box 64"/>
          <p:cNvSpPr txBox="1">
            <a:spLocks noChangeArrowheads="1"/>
          </p:cNvSpPr>
          <p:nvPr/>
        </p:nvSpPr>
        <p:spPr bwMode="auto">
          <a:xfrm>
            <a:off x="873125" y="5937250"/>
            <a:ext cx="76977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Move one ring at a time, never placing a large ring 	            on a smaller ring</a:t>
            </a:r>
          </a:p>
        </p:txBody>
      </p:sp>
      <p:graphicFrame>
        <p:nvGraphicFramePr>
          <p:cNvPr id="153985" name="Group 385"/>
          <p:cNvGraphicFramePr>
            <a:graphicFrameLocks noGrp="1"/>
          </p:cNvGraphicFramePr>
          <p:nvPr>
            <p:ph sz="half" idx="2"/>
          </p:nvPr>
        </p:nvGraphicFramePr>
        <p:xfrm>
          <a:off x="6953250" y="3771900"/>
          <a:ext cx="2006600" cy="2057400"/>
        </p:xfrm>
        <a:graphic>
          <a:graphicData uri="http://schemas.openxmlformats.org/drawingml/2006/table">
            <a:tbl>
              <a:tblPr/>
              <a:tblGrid>
                <a:gridCol w="22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879" name="Rectangle 687"/>
          <p:cNvSpPr>
            <a:spLocks noChangeArrowheads="1"/>
          </p:cNvSpPr>
          <p:nvPr/>
        </p:nvSpPr>
        <p:spPr bwMode="auto">
          <a:xfrm>
            <a:off x="8734425" y="3259138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8" name="Rectangle 686"/>
          <p:cNvSpPr>
            <a:spLocks noChangeArrowheads="1"/>
          </p:cNvSpPr>
          <p:nvPr/>
        </p:nvSpPr>
        <p:spPr bwMode="auto">
          <a:xfrm>
            <a:off x="8516938" y="325913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7" name="Rectangle 685"/>
          <p:cNvSpPr>
            <a:spLocks noChangeArrowheads="1"/>
          </p:cNvSpPr>
          <p:nvPr/>
        </p:nvSpPr>
        <p:spPr bwMode="auto">
          <a:xfrm>
            <a:off x="8297863" y="325913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76" name="Rectangle 684"/>
          <p:cNvSpPr>
            <a:spLocks noChangeArrowheads="1"/>
          </p:cNvSpPr>
          <p:nvPr/>
        </p:nvSpPr>
        <p:spPr bwMode="auto">
          <a:xfrm>
            <a:off x="8080375" y="325913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5" name="Rectangle 683"/>
          <p:cNvSpPr>
            <a:spLocks noChangeArrowheads="1"/>
          </p:cNvSpPr>
          <p:nvPr/>
        </p:nvSpPr>
        <p:spPr bwMode="auto">
          <a:xfrm>
            <a:off x="7862888" y="3259138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4" name="Rectangle 682"/>
          <p:cNvSpPr>
            <a:spLocks noChangeArrowheads="1"/>
          </p:cNvSpPr>
          <p:nvPr/>
        </p:nvSpPr>
        <p:spPr bwMode="auto">
          <a:xfrm>
            <a:off x="7645400" y="325913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3" name="Rectangle 681"/>
          <p:cNvSpPr>
            <a:spLocks noChangeArrowheads="1"/>
          </p:cNvSpPr>
          <p:nvPr/>
        </p:nvSpPr>
        <p:spPr bwMode="auto">
          <a:xfrm>
            <a:off x="7426325" y="325913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2" name="Rectangle 680"/>
          <p:cNvSpPr>
            <a:spLocks noChangeArrowheads="1"/>
          </p:cNvSpPr>
          <p:nvPr/>
        </p:nvSpPr>
        <p:spPr bwMode="auto">
          <a:xfrm>
            <a:off x="7208838" y="325913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1" name="Rectangle 679"/>
          <p:cNvSpPr>
            <a:spLocks noChangeArrowheads="1"/>
          </p:cNvSpPr>
          <p:nvPr/>
        </p:nvSpPr>
        <p:spPr bwMode="auto">
          <a:xfrm>
            <a:off x="8734425" y="3046413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70" name="Rectangle 678"/>
          <p:cNvSpPr>
            <a:spLocks noChangeArrowheads="1"/>
          </p:cNvSpPr>
          <p:nvPr/>
        </p:nvSpPr>
        <p:spPr bwMode="auto">
          <a:xfrm>
            <a:off x="8516938" y="304641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9" name="Rectangle 677"/>
          <p:cNvSpPr>
            <a:spLocks noChangeArrowheads="1"/>
          </p:cNvSpPr>
          <p:nvPr/>
        </p:nvSpPr>
        <p:spPr bwMode="auto">
          <a:xfrm>
            <a:off x="8297863" y="304641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8" name="Rectangle 676"/>
          <p:cNvSpPr>
            <a:spLocks noChangeArrowheads="1"/>
          </p:cNvSpPr>
          <p:nvPr/>
        </p:nvSpPr>
        <p:spPr bwMode="auto">
          <a:xfrm>
            <a:off x="8080375" y="304641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7" name="Rectangle 675"/>
          <p:cNvSpPr>
            <a:spLocks noChangeArrowheads="1"/>
          </p:cNvSpPr>
          <p:nvPr/>
        </p:nvSpPr>
        <p:spPr bwMode="auto">
          <a:xfrm>
            <a:off x="7862888" y="3046413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6" name="Rectangle 674"/>
          <p:cNvSpPr>
            <a:spLocks noChangeArrowheads="1"/>
          </p:cNvSpPr>
          <p:nvPr/>
        </p:nvSpPr>
        <p:spPr bwMode="auto">
          <a:xfrm>
            <a:off x="7645400" y="304641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5" name="Rectangle 673"/>
          <p:cNvSpPr>
            <a:spLocks noChangeArrowheads="1"/>
          </p:cNvSpPr>
          <p:nvPr/>
        </p:nvSpPr>
        <p:spPr bwMode="auto">
          <a:xfrm>
            <a:off x="7426325" y="304641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4" name="Rectangle 672"/>
          <p:cNvSpPr>
            <a:spLocks noChangeArrowheads="1"/>
          </p:cNvSpPr>
          <p:nvPr/>
        </p:nvSpPr>
        <p:spPr bwMode="auto">
          <a:xfrm>
            <a:off x="7208838" y="304641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63" name="Rectangle 671"/>
          <p:cNvSpPr>
            <a:spLocks noChangeArrowheads="1"/>
          </p:cNvSpPr>
          <p:nvPr/>
        </p:nvSpPr>
        <p:spPr bwMode="auto">
          <a:xfrm>
            <a:off x="8734425" y="2833688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2" name="Rectangle 670"/>
          <p:cNvSpPr>
            <a:spLocks noChangeArrowheads="1"/>
          </p:cNvSpPr>
          <p:nvPr/>
        </p:nvSpPr>
        <p:spPr bwMode="auto">
          <a:xfrm>
            <a:off x="8516938" y="283368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1" name="Rectangle 669"/>
          <p:cNvSpPr>
            <a:spLocks noChangeArrowheads="1"/>
          </p:cNvSpPr>
          <p:nvPr/>
        </p:nvSpPr>
        <p:spPr bwMode="auto">
          <a:xfrm>
            <a:off x="8297863" y="283368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60" name="Rectangle 668"/>
          <p:cNvSpPr>
            <a:spLocks noChangeArrowheads="1"/>
          </p:cNvSpPr>
          <p:nvPr/>
        </p:nvSpPr>
        <p:spPr bwMode="auto">
          <a:xfrm>
            <a:off x="8080375" y="283368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59" name="Rectangle 667"/>
          <p:cNvSpPr>
            <a:spLocks noChangeArrowheads="1"/>
          </p:cNvSpPr>
          <p:nvPr/>
        </p:nvSpPr>
        <p:spPr bwMode="auto">
          <a:xfrm>
            <a:off x="7862888" y="2833688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8" name="Rectangle 666"/>
          <p:cNvSpPr>
            <a:spLocks noChangeArrowheads="1"/>
          </p:cNvSpPr>
          <p:nvPr/>
        </p:nvSpPr>
        <p:spPr bwMode="auto">
          <a:xfrm>
            <a:off x="7645400" y="283368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7" name="Rectangle 665"/>
          <p:cNvSpPr>
            <a:spLocks noChangeArrowheads="1"/>
          </p:cNvSpPr>
          <p:nvPr/>
        </p:nvSpPr>
        <p:spPr bwMode="auto">
          <a:xfrm>
            <a:off x="7426325" y="283368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6" name="Rectangle 664"/>
          <p:cNvSpPr>
            <a:spLocks noChangeArrowheads="1"/>
          </p:cNvSpPr>
          <p:nvPr/>
        </p:nvSpPr>
        <p:spPr bwMode="auto">
          <a:xfrm>
            <a:off x="7208838" y="283368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5" name="Rectangle 663"/>
          <p:cNvSpPr>
            <a:spLocks noChangeArrowheads="1"/>
          </p:cNvSpPr>
          <p:nvPr/>
        </p:nvSpPr>
        <p:spPr bwMode="auto">
          <a:xfrm>
            <a:off x="8734425" y="2620963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4" name="Rectangle 662"/>
          <p:cNvSpPr>
            <a:spLocks noChangeArrowheads="1"/>
          </p:cNvSpPr>
          <p:nvPr/>
        </p:nvSpPr>
        <p:spPr bwMode="auto">
          <a:xfrm>
            <a:off x="8516938" y="262096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3" name="Rectangle 661"/>
          <p:cNvSpPr>
            <a:spLocks noChangeArrowheads="1"/>
          </p:cNvSpPr>
          <p:nvPr/>
        </p:nvSpPr>
        <p:spPr bwMode="auto">
          <a:xfrm>
            <a:off x="8297863" y="262096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2" name="Rectangle 660"/>
          <p:cNvSpPr>
            <a:spLocks noChangeArrowheads="1"/>
          </p:cNvSpPr>
          <p:nvPr/>
        </p:nvSpPr>
        <p:spPr bwMode="auto">
          <a:xfrm>
            <a:off x="8080375" y="262096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1" name="Rectangle 659"/>
          <p:cNvSpPr>
            <a:spLocks noChangeArrowheads="1"/>
          </p:cNvSpPr>
          <p:nvPr/>
        </p:nvSpPr>
        <p:spPr bwMode="auto">
          <a:xfrm>
            <a:off x="7862888" y="2620963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50" name="Rectangle 658"/>
          <p:cNvSpPr>
            <a:spLocks noChangeArrowheads="1"/>
          </p:cNvSpPr>
          <p:nvPr/>
        </p:nvSpPr>
        <p:spPr bwMode="auto">
          <a:xfrm>
            <a:off x="7645400" y="262096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9" name="Rectangle 657"/>
          <p:cNvSpPr>
            <a:spLocks noChangeArrowheads="1"/>
          </p:cNvSpPr>
          <p:nvPr/>
        </p:nvSpPr>
        <p:spPr bwMode="auto">
          <a:xfrm>
            <a:off x="7426325" y="262096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48" name="Rectangle 656"/>
          <p:cNvSpPr>
            <a:spLocks noChangeArrowheads="1"/>
          </p:cNvSpPr>
          <p:nvPr/>
        </p:nvSpPr>
        <p:spPr bwMode="auto">
          <a:xfrm>
            <a:off x="7208838" y="262096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7" name="Rectangle 655"/>
          <p:cNvSpPr>
            <a:spLocks noChangeArrowheads="1"/>
          </p:cNvSpPr>
          <p:nvPr/>
        </p:nvSpPr>
        <p:spPr bwMode="auto">
          <a:xfrm>
            <a:off x="8734425" y="2408238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46" name="Rectangle 654"/>
          <p:cNvSpPr>
            <a:spLocks noChangeArrowheads="1"/>
          </p:cNvSpPr>
          <p:nvPr/>
        </p:nvSpPr>
        <p:spPr bwMode="auto">
          <a:xfrm>
            <a:off x="8516938" y="240823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5" name="Rectangle 653"/>
          <p:cNvSpPr>
            <a:spLocks noChangeArrowheads="1"/>
          </p:cNvSpPr>
          <p:nvPr/>
        </p:nvSpPr>
        <p:spPr bwMode="auto">
          <a:xfrm>
            <a:off x="8297863" y="240823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4" name="Rectangle 652"/>
          <p:cNvSpPr>
            <a:spLocks noChangeArrowheads="1"/>
          </p:cNvSpPr>
          <p:nvPr/>
        </p:nvSpPr>
        <p:spPr bwMode="auto">
          <a:xfrm>
            <a:off x="8080375" y="240823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3" name="Rectangle 651"/>
          <p:cNvSpPr>
            <a:spLocks noChangeArrowheads="1"/>
          </p:cNvSpPr>
          <p:nvPr/>
        </p:nvSpPr>
        <p:spPr bwMode="auto">
          <a:xfrm>
            <a:off x="7862888" y="2408238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2" name="Rectangle 650"/>
          <p:cNvSpPr>
            <a:spLocks noChangeArrowheads="1"/>
          </p:cNvSpPr>
          <p:nvPr/>
        </p:nvSpPr>
        <p:spPr bwMode="auto">
          <a:xfrm>
            <a:off x="7645400" y="240823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1" name="Rectangle 649"/>
          <p:cNvSpPr>
            <a:spLocks noChangeArrowheads="1"/>
          </p:cNvSpPr>
          <p:nvPr/>
        </p:nvSpPr>
        <p:spPr bwMode="auto">
          <a:xfrm>
            <a:off x="7426325" y="240823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40" name="Rectangle 648"/>
          <p:cNvSpPr>
            <a:spLocks noChangeArrowheads="1"/>
          </p:cNvSpPr>
          <p:nvPr/>
        </p:nvSpPr>
        <p:spPr bwMode="auto">
          <a:xfrm>
            <a:off x="7208838" y="240823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9" name="Rectangle 647"/>
          <p:cNvSpPr>
            <a:spLocks noChangeArrowheads="1"/>
          </p:cNvSpPr>
          <p:nvPr/>
        </p:nvSpPr>
        <p:spPr bwMode="auto">
          <a:xfrm>
            <a:off x="8734425" y="2195513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8" name="Rectangle 646"/>
          <p:cNvSpPr>
            <a:spLocks noChangeArrowheads="1"/>
          </p:cNvSpPr>
          <p:nvPr/>
        </p:nvSpPr>
        <p:spPr bwMode="auto">
          <a:xfrm>
            <a:off x="8516938" y="219551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7" name="Rectangle 645"/>
          <p:cNvSpPr>
            <a:spLocks noChangeArrowheads="1"/>
          </p:cNvSpPr>
          <p:nvPr/>
        </p:nvSpPr>
        <p:spPr bwMode="auto">
          <a:xfrm>
            <a:off x="8297863" y="219551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6" name="Rectangle 644"/>
          <p:cNvSpPr>
            <a:spLocks noChangeArrowheads="1"/>
          </p:cNvSpPr>
          <p:nvPr/>
        </p:nvSpPr>
        <p:spPr bwMode="auto">
          <a:xfrm>
            <a:off x="8080375" y="219551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5" name="Rectangle 643"/>
          <p:cNvSpPr>
            <a:spLocks noChangeArrowheads="1"/>
          </p:cNvSpPr>
          <p:nvPr/>
        </p:nvSpPr>
        <p:spPr bwMode="auto">
          <a:xfrm>
            <a:off x="7862888" y="2195513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4" name="Rectangle 642"/>
          <p:cNvSpPr>
            <a:spLocks noChangeArrowheads="1"/>
          </p:cNvSpPr>
          <p:nvPr/>
        </p:nvSpPr>
        <p:spPr bwMode="auto">
          <a:xfrm>
            <a:off x="7645400" y="219551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33" name="Rectangle 641"/>
          <p:cNvSpPr>
            <a:spLocks noChangeArrowheads="1"/>
          </p:cNvSpPr>
          <p:nvPr/>
        </p:nvSpPr>
        <p:spPr bwMode="auto">
          <a:xfrm>
            <a:off x="7426325" y="219551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2" name="Rectangle 640"/>
          <p:cNvSpPr>
            <a:spLocks noChangeArrowheads="1"/>
          </p:cNvSpPr>
          <p:nvPr/>
        </p:nvSpPr>
        <p:spPr bwMode="auto">
          <a:xfrm>
            <a:off x="7208838" y="219551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1" name="Rectangle 639"/>
          <p:cNvSpPr>
            <a:spLocks noChangeArrowheads="1"/>
          </p:cNvSpPr>
          <p:nvPr/>
        </p:nvSpPr>
        <p:spPr bwMode="auto">
          <a:xfrm>
            <a:off x="8734425" y="1982788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30" name="Rectangle 638"/>
          <p:cNvSpPr>
            <a:spLocks noChangeArrowheads="1"/>
          </p:cNvSpPr>
          <p:nvPr/>
        </p:nvSpPr>
        <p:spPr bwMode="auto">
          <a:xfrm>
            <a:off x="8516938" y="198278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29" name="Rectangle 637"/>
          <p:cNvSpPr>
            <a:spLocks noChangeArrowheads="1"/>
          </p:cNvSpPr>
          <p:nvPr/>
        </p:nvSpPr>
        <p:spPr bwMode="auto">
          <a:xfrm>
            <a:off x="8297863" y="198278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8" name="Rectangle 636"/>
          <p:cNvSpPr>
            <a:spLocks noChangeArrowheads="1"/>
          </p:cNvSpPr>
          <p:nvPr/>
        </p:nvSpPr>
        <p:spPr bwMode="auto">
          <a:xfrm>
            <a:off x="8080375" y="198278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7" name="Rectangle 635"/>
          <p:cNvSpPr>
            <a:spLocks noChangeArrowheads="1"/>
          </p:cNvSpPr>
          <p:nvPr/>
        </p:nvSpPr>
        <p:spPr bwMode="auto">
          <a:xfrm>
            <a:off x="7862888" y="1982788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6" name="Rectangle 634"/>
          <p:cNvSpPr>
            <a:spLocks noChangeArrowheads="1"/>
          </p:cNvSpPr>
          <p:nvPr/>
        </p:nvSpPr>
        <p:spPr bwMode="auto">
          <a:xfrm>
            <a:off x="7645400" y="1982788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5" name="Rectangle 633"/>
          <p:cNvSpPr>
            <a:spLocks noChangeArrowheads="1"/>
          </p:cNvSpPr>
          <p:nvPr/>
        </p:nvSpPr>
        <p:spPr bwMode="auto">
          <a:xfrm>
            <a:off x="7426325" y="1982788"/>
            <a:ext cx="219075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4" name="Rectangle 632"/>
          <p:cNvSpPr>
            <a:spLocks noChangeArrowheads="1"/>
          </p:cNvSpPr>
          <p:nvPr/>
        </p:nvSpPr>
        <p:spPr bwMode="auto">
          <a:xfrm>
            <a:off x="7208838" y="1982788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8823" name="Rectangle 631"/>
          <p:cNvSpPr>
            <a:spLocks noChangeArrowheads="1"/>
          </p:cNvSpPr>
          <p:nvPr/>
        </p:nvSpPr>
        <p:spPr bwMode="auto">
          <a:xfrm>
            <a:off x="8734425" y="1770063"/>
            <a:ext cx="217488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2" name="Rectangle 630"/>
          <p:cNvSpPr>
            <a:spLocks noChangeArrowheads="1"/>
          </p:cNvSpPr>
          <p:nvPr/>
        </p:nvSpPr>
        <p:spPr bwMode="auto">
          <a:xfrm>
            <a:off x="8516938" y="1770063"/>
            <a:ext cx="217487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1" name="Rectangle 629"/>
          <p:cNvSpPr>
            <a:spLocks noChangeArrowheads="1"/>
          </p:cNvSpPr>
          <p:nvPr/>
        </p:nvSpPr>
        <p:spPr bwMode="auto">
          <a:xfrm>
            <a:off x="8297863" y="1770063"/>
            <a:ext cx="219075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20" name="Rectangle 628"/>
          <p:cNvSpPr>
            <a:spLocks noChangeArrowheads="1"/>
          </p:cNvSpPr>
          <p:nvPr/>
        </p:nvSpPr>
        <p:spPr bwMode="auto">
          <a:xfrm>
            <a:off x="8080375" y="177006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19" name="Rectangle 627"/>
          <p:cNvSpPr>
            <a:spLocks noChangeArrowheads="1"/>
          </p:cNvSpPr>
          <p:nvPr/>
        </p:nvSpPr>
        <p:spPr bwMode="auto">
          <a:xfrm>
            <a:off x="7862888" y="1770063"/>
            <a:ext cx="217487" cy="21272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r>
              <a:rPr lang="en-US" sz="1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8818" name="Rectangle 626"/>
          <p:cNvSpPr>
            <a:spLocks noChangeArrowheads="1"/>
          </p:cNvSpPr>
          <p:nvPr/>
        </p:nvSpPr>
        <p:spPr bwMode="auto">
          <a:xfrm>
            <a:off x="7645400" y="1770063"/>
            <a:ext cx="217488" cy="212725"/>
          </a:xfrm>
          <a:prstGeom prst="rect">
            <a:avLst/>
          </a:prstGeom>
          <a:solidFill>
            <a:srgbClr val="CC3300"/>
          </a:solidFill>
          <a:ln w="9525" algn="ctr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17" name="Rectangle 625"/>
          <p:cNvSpPr>
            <a:spLocks noChangeArrowheads="1"/>
          </p:cNvSpPr>
          <p:nvPr/>
        </p:nvSpPr>
        <p:spPr bwMode="auto">
          <a:xfrm>
            <a:off x="7426325" y="1770063"/>
            <a:ext cx="219075" cy="212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16" name="Rectangle 624"/>
          <p:cNvSpPr>
            <a:spLocks noChangeArrowheads="1"/>
          </p:cNvSpPr>
          <p:nvPr/>
        </p:nvSpPr>
        <p:spPr bwMode="auto">
          <a:xfrm>
            <a:off x="7208838" y="1770063"/>
            <a:ext cx="217487" cy="212725"/>
          </a:xfrm>
          <a:prstGeom prst="rect">
            <a:avLst/>
          </a:prstGeom>
          <a:solidFill>
            <a:srgbClr val="CC3300"/>
          </a:solidFill>
          <a:ln w="9525">
            <a:noFill/>
            <a:miter lim="800000"/>
            <a:headEnd/>
            <a:tailEnd/>
          </a:ln>
          <a:effectLst/>
        </p:spPr>
        <p:txBody>
          <a:bodyPr rIns="182880" bIns="137160"/>
          <a:lstStyle/>
          <a:p>
            <a:pPr eaLnBrk="0" hangingPunct="0">
              <a:spcBef>
                <a:spcPct val="20000"/>
              </a:spcBef>
            </a:pPr>
            <a:endParaRPr lang="en-US" sz="800"/>
          </a:p>
        </p:txBody>
      </p:sp>
      <p:sp>
        <p:nvSpPr>
          <p:cNvPr id="8880" name="Line 688"/>
          <p:cNvSpPr>
            <a:spLocks noChangeShapeType="1"/>
          </p:cNvSpPr>
          <p:nvPr/>
        </p:nvSpPr>
        <p:spPr bwMode="auto">
          <a:xfrm>
            <a:off x="7208838" y="1770063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81" name="Line 689"/>
          <p:cNvSpPr>
            <a:spLocks noChangeShapeType="1"/>
          </p:cNvSpPr>
          <p:nvPr/>
        </p:nvSpPr>
        <p:spPr bwMode="auto">
          <a:xfrm>
            <a:off x="7208838" y="3471863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82" name="Line 690"/>
          <p:cNvSpPr>
            <a:spLocks noChangeShapeType="1"/>
          </p:cNvSpPr>
          <p:nvPr/>
        </p:nvSpPr>
        <p:spPr bwMode="auto">
          <a:xfrm>
            <a:off x="7208838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83" name="Line 691"/>
          <p:cNvSpPr>
            <a:spLocks noChangeShapeType="1"/>
          </p:cNvSpPr>
          <p:nvPr/>
        </p:nvSpPr>
        <p:spPr bwMode="auto">
          <a:xfrm>
            <a:off x="8951913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86" name="Line 694"/>
          <p:cNvSpPr>
            <a:spLocks noChangeShapeType="1"/>
          </p:cNvSpPr>
          <p:nvPr/>
        </p:nvSpPr>
        <p:spPr bwMode="auto">
          <a:xfrm>
            <a:off x="7208838" y="1982788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88" name="Line 696"/>
          <p:cNvSpPr>
            <a:spLocks noChangeShapeType="1"/>
          </p:cNvSpPr>
          <p:nvPr/>
        </p:nvSpPr>
        <p:spPr bwMode="auto">
          <a:xfrm>
            <a:off x="7426325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91" name="Line 699"/>
          <p:cNvSpPr>
            <a:spLocks noChangeShapeType="1"/>
          </p:cNvSpPr>
          <p:nvPr/>
        </p:nvSpPr>
        <p:spPr bwMode="auto">
          <a:xfrm>
            <a:off x="7645400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94" name="Line 702"/>
          <p:cNvSpPr>
            <a:spLocks noChangeShapeType="1"/>
          </p:cNvSpPr>
          <p:nvPr/>
        </p:nvSpPr>
        <p:spPr bwMode="auto">
          <a:xfrm>
            <a:off x="7862888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897" name="Line 705"/>
          <p:cNvSpPr>
            <a:spLocks noChangeShapeType="1"/>
          </p:cNvSpPr>
          <p:nvPr/>
        </p:nvSpPr>
        <p:spPr bwMode="auto">
          <a:xfrm>
            <a:off x="8080375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00" name="Line 708"/>
          <p:cNvSpPr>
            <a:spLocks noChangeShapeType="1"/>
          </p:cNvSpPr>
          <p:nvPr/>
        </p:nvSpPr>
        <p:spPr bwMode="auto">
          <a:xfrm>
            <a:off x="8297863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03" name="Line 711"/>
          <p:cNvSpPr>
            <a:spLocks noChangeShapeType="1"/>
          </p:cNvSpPr>
          <p:nvPr/>
        </p:nvSpPr>
        <p:spPr bwMode="auto">
          <a:xfrm>
            <a:off x="8516938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06" name="Line 714"/>
          <p:cNvSpPr>
            <a:spLocks noChangeShapeType="1"/>
          </p:cNvSpPr>
          <p:nvPr/>
        </p:nvSpPr>
        <p:spPr bwMode="auto">
          <a:xfrm>
            <a:off x="8734425" y="1770063"/>
            <a:ext cx="0" cy="170180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10" name="Line 718"/>
          <p:cNvSpPr>
            <a:spLocks noChangeShapeType="1"/>
          </p:cNvSpPr>
          <p:nvPr/>
        </p:nvSpPr>
        <p:spPr bwMode="auto">
          <a:xfrm>
            <a:off x="7208838" y="2195513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48" name="Line 756"/>
          <p:cNvSpPr>
            <a:spLocks noChangeShapeType="1"/>
          </p:cNvSpPr>
          <p:nvPr/>
        </p:nvSpPr>
        <p:spPr bwMode="auto">
          <a:xfrm>
            <a:off x="7208838" y="2408238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8986" name="Line 794"/>
          <p:cNvSpPr>
            <a:spLocks noChangeShapeType="1"/>
          </p:cNvSpPr>
          <p:nvPr/>
        </p:nvSpPr>
        <p:spPr bwMode="auto">
          <a:xfrm>
            <a:off x="7208838" y="2620963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9024" name="Line 832"/>
          <p:cNvSpPr>
            <a:spLocks noChangeShapeType="1"/>
          </p:cNvSpPr>
          <p:nvPr/>
        </p:nvSpPr>
        <p:spPr bwMode="auto">
          <a:xfrm>
            <a:off x="7208838" y="2833688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9062" name="Line 870"/>
          <p:cNvSpPr>
            <a:spLocks noChangeShapeType="1"/>
          </p:cNvSpPr>
          <p:nvPr/>
        </p:nvSpPr>
        <p:spPr bwMode="auto">
          <a:xfrm>
            <a:off x="7208838" y="3046413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  <p:sp>
        <p:nvSpPr>
          <p:cNvPr id="9100" name="Line 908"/>
          <p:cNvSpPr>
            <a:spLocks noChangeShapeType="1"/>
          </p:cNvSpPr>
          <p:nvPr/>
        </p:nvSpPr>
        <p:spPr bwMode="auto">
          <a:xfrm>
            <a:off x="7208838" y="3259138"/>
            <a:ext cx="1743075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rIns="182880" bIns="137160"/>
          <a:lstStyle/>
          <a:p>
            <a:endParaRPr lang="en-US"/>
          </a:p>
        </p:txBody>
      </p:sp>
    </p:spTree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Simple Solution to a Difficult Problem</a:t>
            </a:r>
          </a:p>
        </p:txBody>
      </p:sp>
      <p:sp>
        <p:nvSpPr>
          <p:cNvPr id="50" name="FIGURE 14-1 The initial configuration of the Towers of Hanoi for three disk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1892"/>
            </a:lvl1pPr>
          </a:lstStyle>
          <a:p>
            <a:r>
              <a:t>FIGURE 14-1 The initial configuration of the Towers of Hanoi for three disks</a:t>
            </a:r>
          </a:p>
        </p:txBody>
      </p:sp>
      <p:pic>
        <p:nvPicPr>
          <p:cNvPr id="51" name="Three poles 1, 2, and 3. The first pole has 3 disks stacked on it.&#10;&#10;Picture 1" descr="Three poles 1, 2, and 3. The first pole has 3 disks stacked on it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278080"/>
            <a:ext cx="8458200" cy="2301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oter Placeholder 3"/>
          <p:cNvSpPr txBox="1"/>
          <p:nvPr/>
        </p:nvSpPr>
        <p:spPr>
          <a:xfrm>
            <a:off x="93968" y="6407661"/>
            <a:ext cx="859536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© 2015 Pearson Education, Inc., Upper Saddle River, NJ.  All rights reserved.</a:t>
            </a:r>
          </a:p>
        </p:txBody>
      </p:sp>
      <p:sp>
        <p:nvSpPr>
          <p:cNvPr id="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Simple Solution to a Difficult Problem</a:t>
            </a:r>
          </a:p>
        </p:txBody>
      </p:sp>
      <p:sp>
        <p:nvSpPr>
          <p:cNvPr id="5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Rules:</a:t>
            </a:r>
          </a:p>
          <a:p>
            <a:pPr lvl="1"/>
            <a:r>
              <a:t>Move one disk at a time. Each disk moved must be the topmost disk.</a:t>
            </a:r>
          </a:p>
          <a:p>
            <a:pPr lvl="1"/>
            <a:r>
              <a:t>No disk may rest on top of a disk smaller than itself.</a:t>
            </a:r>
          </a:p>
          <a:p>
            <a:pPr lvl="1"/>
            <a:r>
              <a:t>You can store disks on the second (extra) pole temporarily, as long as you observe the previous two rules.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Simple Solution to a Difficult Problem (Part 1)</a:t>
            </a:r>
          </a:p>
        </p:txBody>
      </p:sp>
      <p:sp>
        <p:nvSpPr>
          <p:cNvPr id="58" name="FIGURE 14-2 Sequence of moves for solving Towers of Hanoi problem with 3 disks"/>
          <p:cNvSpPr txBox="1">
            <a:spLocks noGrp="1"/>
          </p:cNvSpPr>
          <p:nvPr>
            <p:ph type="body" sz="quarter" idx="1"/>
          </p:nvPr>
        </p:nvSpPr>
        <p:spPr>
          <a:xfrm>
            <a:off x="242689" y="5695184"/>
            <a:ext cx="8658622" cy="716832"/>
          </a:xfrm>
          <a:prstGeom prst="rect">
            <a:avLst/>
          </a:prstGeom>
        </p:spPr>
        <p:txBody>
          <a:bodyPr/>
          <a:lstStyle>
            <a:lvl1pPr defTabSz="384047">
              <a:defRPr sz="1848"/>
            </a:lvl1pPr>
          </a:lstStyle>
          <a:p>
            <a:r>
              <a:t>FIGURE 14-2 Sequence of moves for solving Towers of Hanoi problem with 3 disks</a:t>
            </a:r>
          </a:p>
        </p:txBody>
      </p:sp>
      <p:pic>
        <p:nvPicPr>
          <p:cNvPr id="59" name="A diagram illustrates the 8 moves for solving the Towers of Hanoi problem with 3 disks." descr="A diagram illustrates the 8 moves for solving the Towers of Hanoi problem with 3 disk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718914"/>
            <a:ext cx="8029300" cy="119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69" y="2052582"/>
            <a:ext cx="8029297" cy="119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971" y="3386250"/>
            <a:ext cx="8029297" cy="119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4" y="4722785"/>
            <a:ext cx="8029297" cy="1187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Is Recursion?</a:t>
            </a:r>
          </a:p>
        </p:txBody>
      </p:sp>
      <p:sp>
        <p:nvSpPr>
          <p:cNvPr id="5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hiring a contractor to build</a:t>
            </a:r>
          </a:p>
          <a:p>
            <a:pPr lvl="1"/>
            <a:r>
              <a:t>He hires a subcontractor for a portion of the job</a:t>
            </a:r>
          </a:p>
          <a:p>
            <a:pPr lvl="1"/>
            <a:r>
              <a:t>That subcontractor hires a sub-subcontractor to do a smaller portion of job</a:t>
            </a:r>
          </a:p>
          <a:p>
            <a:r>
              <a:t>The last sub-sub- … subcontractor finishes</a:t>
            </a:r>
          </a:p>
          <a:p>
            <a:pPr lvl="1"/>
            <a:r>
              <a:t>Each one finishes and reports “done” up the line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Simple Solution to a Difficult Problem (Part 2)</a:t>
            </a:r>
          </a:p>
        </p:txBody>
      </p:sp>
      <p:sp>
        <p:nvSpPr>
          <p:cNvPr id="65" name="FIGURE 14-2 Sequence of moves for solving Towers of Hanoi problem with 3 disks"/>
          <p:cNvSpPr txBox="1">
            <a:spLocks noGrp="1"/>
          </p:cNvSpPr>
          <p:nvPr>
            <p:ph type="body" sz="quarter" idx="1"/>
          </p:nvPr>
        </p:nvSpPr>
        <p:spPr>
          <a:xfrm>
            <a:off x="242689" y="5695184"/>
            <a:ext cx="8658622" cy="716832"/>
          </a:xfrm>
          <a:prstGeom prst="rect">
            <a:avLst/>
          </a:prstGeom>
        </p:spPr>
        <p:txBody>
          <a:bodyPr/>
          <a:lstStyle>
            <a:lvl1pPr defTabSz="384047">
              <a:defRPr sz="1848"/>
            </a:lvl1pPr>
          </a:lstStyle>
          <a:p>
            <a:r>
              <a:t>FIGURE 14-2 Sequence of moves for solving Towers of Hanoi problem with 3 disks</a:t>
            </a:r>
          </a:p>
        </p:txBody>
      </p:sp>
      <p:pic>
        <p:nvPicPr>
          <p:cNvPr id="66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748" y="807814"/>
            <a:ext cx="8029297" cy="118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748" y="2128100"/>
            <a:ext cx="7990504" cy="118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173" y="3448385"/>
            <a:ext cx="7952088" cy="118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A diagram illustrates the 8 moves for solving the Towers of Hanoi problem with 3 disks.&#10;&#10;Picture 3" descr="A diagram illustrates the 8 moves for solving the Towers of Hanoi problem with 3 disks.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173" y="4768671"/>
            <a:ext cx="7952088" cy="1181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 Smaller Problem</a:t>
            </a:r>
          </a:p>
        </p:txBody>
      </p:sp>
      <p:sp>
        <p:nvSpPr>
          <p:cNvPr id="72" name="FIGURE 14-3 The smaller problems in a recursive solution for four disk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0623">
              <a:defRPr sz="2024"/>
            </a:lvl1pPr>
          </a:lstStyle>
          <a:p>
            <a:r>
              <a:t>FIGURE 14-3 The smaller problems in a recursive solution for four disks</a:t>
            </a:r>
          </a:p>
        </p:txBody>
      </p:sp>
      <p:pic>
        <p:nvPicPr>
          <p:cNvPr id="73" name="A diagram illustrates 4 steps that provide a recursive solution for 4 disks. &#10;&#10;Picture 2" descr="A diagram illustrates 4 steps that provide a recursive solution for 4 disks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35" y="647774"/>
            <a:ext cx="8284317" cy="138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A diagram illustrates 4 steps that provide a recursive solution for 4 disks. &#10;&#10;Picture 3" descr="A diagram illustrates 4 steps that provide a recursive solution for 4 disks. 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435" y="1929613"/>
            <a:ext cx="8284314" cy="138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A diagram illustrates 4 steps that provide a recursive solution for 4 disks. &#10;&#10;Picture 3" descr="A diagram illustrates 4 steps that provide a recursive solution for 4 disks. 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435" y="3211452"/>
            <a:ext cx="8249063" cy="138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A diagram illustrates 4 steps that provide a recursive solution for 4 disks. &#10;&#10;Picture 3" descr="A diagram illustrates 4 steps that provide a recursive solution for 4 disks. 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435" y="4496238"/>
            <a:ext cx="8249063" cy="1378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Solutions</a:t>
            </a:r>
          </a:p>
        </p:txBody>
      </p:sp>
      <p:sp>
        <p:nvSpPr>
          <p:cNvPr id="7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330307"/>
            <a:ext cx="8513565" cy="10817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77240">
              <a:defRPr sz="3060"/>
            </a:pPr>
            <a:r>
              <a:t>Recursive algorithm to solve any number of disks. </a:t>
            </a:r>
            <a:br/>
            <a:r>
              <a:t>Note: for n disks, solution will be 2</a:t>
            </a:r>
            <a:r>
              <a:rPr baseline="31999"/>
              <a:t>n</a:t>
            </a:r>
            <a:r>
              <a:t> – 1 moves</a:t>
            </a:r>
          </a:p>
        </p:txBody>
      </p:sp>
      <p:sp>
        <p:nvSpPr>
          <p:cNvPr id="80" name="Algorithm to move numberOfDisks disks from startPole to endPole using tempPole…"/>
          <p:cNvSpPr txBox="1"/>
          <p:nvPr/>
        </p:nvSpPr>
        <p:spPr>
          <a:xfrm>
            <a:off x="0" y="1325832"/>
            <a:ext cx="8997819" cy="3277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82904" defTabSz="457200">
              <a:spcBef>
                <a:spcPts val="400"/>
              </a:spcBef>
              <a:defRPr sz="1800" b="1" i="1">
                <a:latin typeface="Times"/>
                <a:ea typeface="Times"/>
                <a:cs typeface="Times"/>
                <a:sym typeface="Times"/>
              </a:defRPr>
            </a:pPr>
            <a:r>
              <a:t>Algorithm to move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numberOfDisks </a:t>
            </a:r>
            <a:r>
              <a:t>disks from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startPole </a:t>
            </a:r>
            <a:r>
              <a:t>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endPole </a:t>
            </a:r>
            <a:r>
              <a:t>using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tempPole</a:t>
            </a:r>
            <a:endParaRPr i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8484" defTabSz="457200">
              <a:spcBef>
                <a:spcPts val="400"/>
              </a:spcBef>
              <a:defRPr sz="1800" b="1" i="1">
                <a:latin typeface="Times"/>
                <a:ea typeface="Times"/>
                <a:cs typeface="Times"/>
                <a:sym typeface="Times"/>
              </a:defRPr>
            </a:pPr>
            <a:r>
              <a:t>as a spare according to the rules of the Towers of Hanoi 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400"/>
              </a:spcBef>
              <a:defRPr sz="1800"/>
            </a:pPr>
            <a:r>
              <a:rPr b="1"/>
              <a:t>if </a:t>
            </a:r>
            <a:r>
              <a:t>(numberOfDisks ==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5784" defTabSz="457200">
              <a:spcBef>
                <a:spcPts val="4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Move disk from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startPole </a:t>
            </a:r>
            <a:r>
              <a:t>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endPole</a:t>
            </a:r>
            <a:endParaRPr i="0"/>
          </a:p>
          <a:p>
            <a:pPr marL="382904" defTabSz="457200">
              <a:spcBef>
                <a:spcPts val="4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4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L="615910" defTabSz="457200">
              <a:spcBef>
                <a:spcPts val="4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Move all but the bottom disk from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startPole </a:t>
            </a:r>
            <a:r>
              <a:t>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tempPole</a:t>
            </a:r>
            <a:endParaRPr i="0"/>
          </a:p>
          <a:p>
            <a:pPr marL="615910" defTabSz="457200">
              <a:spcBef>
                <a:spcPts val="4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Move disk from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startPole </a:t>
            </a:r>
            <a:r>
              <a:t>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endPole</a:t>
            </a:r>
            <a:endParaRPr i="0"/>
          </a:p>
          <a:p>
            <a:pPr marL="615910" defTabSz="457200">
              <a:spcBef>
                <a:spcPts val="4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Move all disks from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tempPole </a:t>
            </a:r>
            <a:r>
              <a:t>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endPole</a:t>
            </a:r>
            <a:endParaRPr i="0"/>
          </a:p>
          <a:p>
            <a:pPr marL="361910" defTabSz="457200">
              <a:spcBef>
                <a:spcPts val="4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E377A43-37BC-4C8A-9E15-E8E7D7868186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32770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609D2D9-E98E-413E-BD00-988554B91556}" type="slidenum">
              <a:rPr lang="en-US" sz="1400"/>
              <a:pPr algn="r"/>
              <a:t>53</a:t>
            </a:fld>
            <a:endParaRPr 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93945" y="23050"/>
            <a:ext cx="8229600" cy="842963"/>
          </a:xfrm>
        </p:spPr>
        <p:txBody>
          <a:bodyPr/>
          <a:lstStyle/>
          <a:p>
            <a:r>
              <a:rPr lang="en-US" sz="3200" dirty="0"/>
              <a:t>Recursive Solution to the Towers of Hanoi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769" y="1495075"/>
            <a:ext cx="8526462" cy="479901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33CC"/>
                </a:solidFill>
              </a:rPr>
              <a:t>Base case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 A trivial solution (n = 1): move 1 ring from one tower to another</a:t>
            </a:r>
            <a:endParaRPr lang="en-US" sz="2400" dirty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Reduced problem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Candidates are move n-1, or n-2, or n-3, … rings from one tower to another </a:t>
            </a:r>
            <a:endParaRPr lang="en-US" sz="2400" dirty="0"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  <a:cs typeface="Arial" charset="0"/>
              </a:rPr>
              <a:t>Move n-1 rings</a:t>
            </a:r>
            <a:r>
              <a:rPr lang="en-US" sz="2400" dirty="0">
                <a:cs typeface="Arial" charset="0"/>
              </a:rPr>
              <a:t> is the only one that will become the base case for all 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General solution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Move n-1 rings from </a:t>
            </a:r>
            <a:r>
              <a:rPr lang="en-US" sz="2400" b="1" dirty="0">
                <a:solidFill>
                  <a:srgbClr val="990000"/>
                </a:solidFill>
              </a:rPr>
              <a:t>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990000"/>
                </a:solidFill>
              </a:rPr>
              <a:t>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990000"/>
                </a:solidFill>
              </a:rPr>
              <a:t>S</a:t>
            </a:r>
            <a:r>
              <a:rPr lang="en-US" sz="2400" dirty="0"/>
              <a:t>ource to </a:t>
            </a:r>
            <a:r>
              <a:rPr lang="en-US" sz="2400" b="1" dirty="0">
                <a:solidFill>
                  <a:srgbClr val="990000"/>
                </a:solidFill>
              </a:rPr>
              <a:t>E</a:t>
            </a:r>
            <a:r>
              <a:rPr lang="en-US" sz="2400" dirty="0"/>
              <a:t>xtra tower)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Move 1 ring from </a:t>
            </a:r>
            <a:r>
              <a:rPr lang="en-US" sz="2400" b="1" dirty="0">
                <a:solidFill>
                  <a:srgbClr val="990000"/>
                </a:solidFill>
              </a:rPr>
              <a:t>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990000"/>
                </a:solidFill>
              </a:rPr>
              <a:t>D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990000"/>
                </a:solidFill>
              </a:rPr>
              <a:t>S</a:t>
            </a:r>
            <a:r>
              <a:rPr lang="en-US" sz="2400" dirty="0"/>
              <a:t>ource to </a:t>
            </a:r>
            <a:r>
              <a:rPr lang="en-US" sz="2400" b="1" dirty="0">
                <a:solidFill>
                  <a:srgbClr val="990000"/>
                </a:solidFill>
              </a:rPr>
              <a:t>D</a:t>
            </a:r>
            <a:r>
              <a:rPr lang="en-US" sz="2400" dirty="0"/>
              <a:t>estination tower)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Move n-1 rings from </a:t>
            </a:r>
            <a:r>
              <a:rPr lang="en-US" sz="2400" b="1" dirty="0">
                <a:solidFill>
                  <a:srgbClr val="990000"/>
                </a:solidFill>
              </a:rPr>
              <a:t>E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990000"/>
                </a:solidFill>
              </a:rPr>
              <a:t>D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990000"/>
                </a:solidFill>
              </a:rPr>
              <a:t>E</a:t>
            </a:r>
            <a:r>
              <a:rPr lang="en-US" sz="2400" dirty="0"/>
              <a:t>xtra to </a:t>
            </a:r>
            <a:r>
              <a:rPr lang="en-US" sz="2400" b="1" dirty="0">
                <a:solidFill>
                  <a:srgbClr val="990000"/>
                </a:solidFill>
              </a:rPr>
              <a:t>D</a:t>
            </a:r>
            <a:r>
              <a:rPr lang="en-US" sz="2400" dirty="0"/>
              <a:t>estination tower)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33CC"/>
                </a:solidFill>
              </a:rPr>
              <a:t>Combine</a:t>
            </a:r>
            <a:endParaRPr lang="en-US" sz="2800" dirty="0"/>
          </a:p>
        </p:txBody>
      </p:sp>
      <p:grpSp>
        <p:nvGrpSpPr>
          <p:cNvPr id="32773" name="Group 4"/>
          <p:cNvGrpSpPr>
            <a:grpSpLocks/>
          </p:cNvGrpSpPr>
          <p:nvPr/>
        </p:nvGrpSpPr>
        <p:grpSpPr bwMode="auto">
          <a:xfrm>
            <a:off x="3170238" y="1103313"/>
            <a:ext cx="2930525" cy="658812"/>
            <a:chOff x="2272" y="3438"/>
            <a:chExt cx="1846" cy="415"/>
          </a:xfrm>
        </p:grpSpPr>
        <p:sp>
          <p:nvSpPr>
            <p:cNvPr id="32781" name="AutoShape 5"/>
            <p:cNvSpPr>
              <a:spLocks noChangeAspect="1" noChangeArrowheads="1"/>
            </p:cNvSpPr>
            <p:nvPr/>
          </p:nvSpPr>
          <p:spPr bwMode="auto">
            <a:xfrm>
              <a:off x="2272" y="3438"/>
              <a:ext cx="1846" cy="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AutoShape 6"/>
            <p:cNvSpPr>
              <a:spLocks noChangeArrowheads="1"/>
            </p:cNvSpPr>
            <p:nvPr/>
          </p:nvSpPr>
          <p:spPr bwMode="auto">
            <a:xfrm>
              <a:off x="2310" y="3702"/>
              <a:ext cx="214" cy="63"/>
            </a:xfrm>
            <a:prstGeom prst="flowChartTerminator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AutoShape 7"/>
            <p:cNvSpPr>
              <a:spLocks noChangeArrowheads="1"/>
            </p:cNvSpPr>
            <p:nvPr/>
          </p:nvSpPr>
          <p:spPr bwMode="auto">
            <a:xfrm>
              <a:off x="2356" y="3565"/>
              <a:ext cx="116" cy="63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AutoShape 8"/>
            <p:cNvSpPr>
              <a:spLocks noChangeArrowheads="1"/>
            </p:cNvSpPr>
            <p:nvPr/>
          </p:nvSpPr>
          <p:spPr bwMode="auto">
            <a:xfrm>
              <a:off x="2339" y="3634"/>
              <a:ext cx="156" cy="63"/>
            </a:xfrm>
            <a:prstGeom prst="flowChartTerminator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5" name="AutoShape 9"/>
            <p:cNvSpPr>
              <a:spLocks noChangeArrowheads="1"/>
            </p:cNvSpPr>
            <p:nvPr/>
          </p:nvSpPr>
          <p:spPr bwMode="auto">
            <a:xfrm>
              <a:off x="2388" y="3462"/>
              <a:ext cx="45" cy="108"/>
            </a:xfrm>
            <a:prstGeom prst="flowChartTerminator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Rectangle 10"/>
            <p:cNvSpPr>
              <a:spLocks noChangeArrowheads="1"/>
            </p:cNvSpPr>
            <p:nvPr/>
          </p:nvSpPr>
          <p:spPr bwMode="auto">
            <a:xfrm>
              <a:off x="2278" y="3761"/>
              <a:ext cx="266" cy="6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787" name="Group 11"/>
            <p:cNvGrpSpPr>
              <a:grpSpLocks/>
            </p:cNvGrpSpPr>
            <p:nvPr/>
          </p:nvGrpSpPr>
          <p:grpSpPr bwMode="auto">
            <a:xfrm>
              <a:off x="2589" y="3462"/>
              <a:ext cx="266" cy="367"/>
              <a:chOff x="3137" y="2180"/>
              <a:chExt cx="976" cy="893"/>
            </a:xfrm>
          </p:grpSpPr>
          <p:sp>
            <p:nvSpPr>
              <p:cNvPr id="32803" name="AutoShape 12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4" name="Rectangle 13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788" name="Group 14"/>
            <p:cNvGrpSpPr>
              <a:grpSpLocks/>
            </p:cNvGrpSpPr>
            <p:nvPr/>
          </p:nvGrpSpPr>
          <p:grpSpPr bwMode="auto">
            <a:xfrm>
              <a:off x="2890" y="3462"/>
              <a:ext cx="266" cy="367"/>
              <a:chOff x="3137" y="2180"/>
              <a:chExt cx="976" cy="893"/>
            </a:xfrm>
          </p:grpSpPr>
          <p:sp>
            <p:nvSpPr>
              <p:cNvPr id="32801" name="AutoShape 15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2" name="Rectangle 16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789" name="Group 17"/>
            <p:cNvGrpSpPr>
              <a:grpSpLocks/>
            </p:cNvGrpSpPr>
            <p:nvPr/>
          </p:nvGrpSpPr>
          <p:grpSpPr bwMode="auto">
            <a:xfrm>
              <a:off x="3253" y="3467"/>
              <a:ext cx="266" cy="367"/>
              <a:chOff x="3137" y="2180"/>
              <a:chExt cx="976" cy="893"/>
            </a:xfrm>
          </p:grpSpPr>
          <p:sp>
            <p:nvSpPr>
              <p:cNvPr id="32799" name="AutoShape 18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0" name="Rectangle 19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790" name="Group 20"/>
            <p:cNvGrpSpPr>
              <a:grpSpLocks/>
            </p:cNvGrpSpPr>
            <p:nvPr/>
          </p:nvGrpSpPr>
          <p:grpSpPr bwMode="auto">
            <a:xfrm>
              <a:off x="3846" y="3458"/>
              <a:ext cx="265" cy="366"/>
              <a:chOff x="3137" y="2180"/>
              <a:chExt cx="976" cy="893"/>
            </a:xfrm>
          </p:grpSpPr>
          <p:sp>
            <p:nvSpPr>
              <p:cNvPr id="32797" name="AutoShape 21"/>
              <p:cNvSpPr>
                <a:spLocks noChangeArrowheads="1"/>
              </p:cNvSpPr>
              <p:nvPr/>
            </p:nvSpPr>
            <p:spPr bwMode="auto">
              <a:xfrm>
                <a:off x="3541" y="2180"/>
                <a:ext cx="191" cy="751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" name="Rectangle 22"/>
              <p:cNvSpPr>
                <a:spLocks noChangeArrowheads="1"/>
              </p:cNvSpPr>
              <p:nvPr/>
            </p:nvSpPr>
            <p:spPr bwMode="auto">
              <a:xfrm>
                <a:off x="3137" y="2907"/>
                <a:ext cx="976" cy="166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91" name="AutoShape 23"/>
            <p:cNvSpPr>
              <a:spLocks noChangeArrowheads="1"/>
            </p:cNvSpPr>
            <p:nvPr/>
          </p:nvSpPr>
          <p:spPr bwMode="auto">
            <a:xfrm>
              <a:off x="3583" y="3697"/>
              <a:ext cx="214" cy="64"/>
            </a:xfrm>
            <a:prstGeom prst="flowChartTerminator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AutoShape 24"/>
            <p:cNvSpPr>
              <a:spLocks noChangeArrowheads="1"/>
            </p:cNvSpPr>
            <p:nvPr/>
          </p:nvSpPr>
          <p:spPr bwMode="auto">
            <a:xfrm>
              <a:off x="3629" y="3560"/>
              <a:ext cx="116" cy="63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AutoShape 25"/>
            <p:cNvSpPr>
              <a:spLocks noChangeArrowheads="1"/>
            </p:cNvSpPr>
            <p:nvPr/>
          </p:nvSpPr>
          <p:spPr bwMode="auto">
            <a:xfrm>
              <a:off x="3612" y="3629"/>
              <a:ext cx="156" cy="63"/>
            </a:xfrm>
            <a:prstGeom prst="flowChartTerminator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4" name="AutoShape 26"/>
            <p:cNvSpPr>
              <a:spLocks noChangeArrowheads="1"/>
            </p:cNvSpPr>
            <p:nvPr/>
          </p:nvSpPr>
          <p:spPr bwMode="auto">
            <a:xfrm>
              <a:off x="3661" y="3457"/>
              <a:ext cx="46" cy="109"/>
            </a:xfrm>
            <a:prstGeom prst="flowChartTerminator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Rectangle 27"/>
            <p:cNvSpPr>
              <a:spLocks noChangeArrowheads="1"/>
            </p:cNvSpPr>
            <p:nvPr/>
          </p:nvSpPr>
          <p:spPr bwMode="auto">
            <a:xfrm>
              <a:off x="3551" y="3756"/>
              <a:ext cx="266" cy="68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AutoShape 28"/>
            <p:cNvSpPr>
              <a:spLocks noChangeArrowheads="1"/>
            </p:cNvSpPr>
            <p:nvPr/>
          </p:nvSpPr>
          <p:spPr bwMode="auto">
            <a:xfrm>
              <a:off x="3130" y="3541"/>
              <a:ext cx="162" cy="122"/>
            </a:xfrm>
            <a:custGeom>
              <a:avLst/>
              <a:gdLst>
                <a:gd name="T0" fmla="*/ 121 w 21600"/>
                <a:gd name="T1" fmla="*/ 0 h 21600"/>
                <a:gd name="T2" fmla="*/ 0 w 21600"/>
                <a:gd name="T3" fmla="*/ 61 h 21600"/>
                <a:gd name="T4" fmla="*/ 121 w 21600"/>
                <a:gd name="T5" fmla="*/ 122 h 21600"/>
                <a:gd name="T6" fmla="*/ 162 w 21600"/>
                <a:gd name="T7" fmla="*/ 61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3 w 21600"/>
                <a:gd name="T13" fmla="*/ 5489 h 21600"/>
                <a:gd name="T14" fmla="*/ 18933 w 21600"/>
                <a:gd name="T15" fmla="*/ 162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74" name="Text Box 29"/>
          <p:cNvSpPr txBox="1">
            <a:spLocks noChangeArrowheads="1"/>
          </p:cNvSpPr>
          <p:nvPr/>
        </p:nvSpPr>
        <p:spPr bwMode="auto">
          <a:xfrm>
            <a:off x="3221038" y="1665288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S</a:t>
            </a:r>
          </a:p>
        </p:txBody>
      </p:sp>
      <p:sp>
        <p:nvSpPr>
          <p:cNvPr id="32775" name="Text Box 30"/>
          <p:cNvSpPr txBox="1">
            <a:spLocks noChangeArrowheads="1"/>
          </p:cNvSpPr>
          <p:nvPr/>
        </p:nvSpPr>
        <p:spPr bwMode="auto">
          <a:xfrm>
            <a:off x="5707063" y="1652588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E</a:t>
            </a:r>
          </a:p>
        </p:txBody>
      </p:sp>
      <p:sp>
        <p:nvSpPr>
          <p:cNvPr id="32776" name="Text Box 31"/>
          <p:cNvSpPr txBox="1">
            <a:spLocks noChangeArrowheads="1"/>
          </p:cNvSpPr>
          <p:nvPr/>
        </p:nvSpPr>
        <p:spPr bwMode="auto">
          <a:xfrm>
            <a:off x="5230813" y="165576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D</a:t>
            </a:r>
          </a:p>
        </p:txBody>
      </p:sp>
      <p:sp>
        <p:nvSpPr>
          <p:cNvPr id="32777" name="Text Box 32"/>
          <p:cNvSpPr txBox="1">
            <a:spLocks noChangeArrowheads="1"/>
          </p:cNvSpPr>
          <p:nvPr/>
        </p:nvSpPr>
        <p:spPr bwMode="auto">
          <a:xfrm>
            <a:off x="4195763" y="1658938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E</a:t>
            </a:r>
          </a:p>
        </p:txBody>
      </p:sp>
      <p:sp>
        <p:nvSpPr>
          <p:cNvPr id="32778" name="Text Box 33"/>
          <p:cNvSpPr txBox="1">
            <a:spLocks noChangeArrowheads="1"/>
          </p:cNvSpPr>
          <p:nvPr/>
        </p:nvSpPr>
        <p:spPr bwMode="auto">
          <a:xfrm>
            <a:off x="3708400" y="16605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D</a:t>
            </a:r>
          </a:p>
        </p:txBody>
      </p:sp>
      <p:sp>
        <p:nvSpPr>
          <p:cNvPr id="32779" name="Text Box 34"/>
          <p:cNvSpPr txBox="1">
            <a:spLocks noChangeArrowheads="1"/>
          </p:cNvSpPr>
          <p:nvPr/>
        </p:nvSpPr>
        <p:spPr bwMode="auto">
          <a:xfrm>
            <a:off x="4760913" y="166211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990000"/>
                </a:solidFill>
              </a:rPr>
              <a:t>S</a:t>
            </a:r>
          </a:p>
        </p:txBody>
      </p:sp>
    </p:spTree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57C826E3-824C-4250-ABEA-6AF2AF6BE8C6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AAA45B0-447D-4FE7-9405-A8B83F4BE7C3}" type="slidenum">
              <a:rPr lang="en-US" sz="1400"/>
              <a:pPr algn="r"/>
              <a:t>54</a:t>
            </a:fld>
            <a:endParaRPr 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2" y="250111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Code of the Recursive Solution to the Towers of Hanoi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49" y="1247127"/>
            <a:ext cx="8229601" cy="5031976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public static void</a:t>
            </a:r>
            <a:r>
              <a:rPr lang="en-US" sz="2400" dirty="0"/>
              <a:t> </a:t>
            </a:r>
            <a:r>
              <a:rPr lang="en-US" sz="2400" dirty="0" err="1"/>
              <a:t>hanoi</a:t>
            </a:r>
            <a:r>
              <a:rPr lang="en-US" sz="2400" dirty="0"/>
              <a:t>(</a:t>
            </a:r>
            <a:r>
              <a:rPr lang="en-US" sz="2400" b="1" dirty="0" err="1"/>
              <a:t>int</a:t>
            </a:r>
            <a:r>
              <a:rPr lang="en-US" sz="2400" dirty="0"/>
              <a:t> n, </a:t>
            </a:r>
            <a:r>
              <a:rPr lang="en-US" sz="2400" b="1" dirty="0" err="1"/>
              <a:t>in</a:t>
            </a:r>
            <a:r>
              <a:rPr lang="en-US" sz="2400" dirty="0" err="1"/>
              <a:t>t</a:t>
            </a:r>
            <a:r>
              <a:rPr lang="en-US" sz="2400" dirty="0"/>
              <a:t> S, </a:t>
            </a:r>
            <a:r>
              <a:rPr lang="en-US" sz="2400" b="1" dirty="0" err="1"/>
              <a:t>int</a:t>
            </a:r>
            <a:r>
              <a:rPr lang="en-US" sz="2400" dirty="0"/>
              <a:t> D, </a:t>
            </a:r>
            <a:r>
              <a:rPr lang="en-US" sz="2400" b="1" dirty="0" err="1"/>
              <a:t>int</a:t>
            </a:r>
            <a:r>
              <a:rPr lang="en-US" sz="2400" dirty="0"/>
              <a:t> E)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{ </a:t>
            </a:r>
            <a:r>
              <a:rPr lang="en-US" sz="2400" b="1" dirty="0"/>
              <a:t>if</a:t>
            </a:r>
            <a:r>
              <a:rPr lang="en-US" sz="2400" dirty="0"/>
              <a:t>(n == 1) </a:t>
            </a:r>
            <a:r>
              <a:rPr lang="en-US" sz="2400" i="1" dirty="0">
                <a:solidFill>
                  <a:srgbClr val="0033CC"/>
                </a:solidFill>
              </a:rPr>
              <a:t>// base case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dirty="0" err="1"/>
              <a:t>System.out.println</a:t>
            </a:r>
            <a:r>
              <a:rPr lang="en-US" sz="2400" dirty="0"/>
              <a:t>("move 1 ring from tower " + S +			           " to tower " + D);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/>
              <a:t>  else </a:t>
            </a:r>
            <a:r>
              <a:rPr lang="en-US" sz="2400" i="1" dirty="0">
                <a:solidFill>
                  <a:srgbClr val="0033CC"/>
                </a:solidFill>
              </a:rPr>
              <a:t>// general solution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{  </a:t>
            </a:r>
            <a:r>
              <a:rPr lang="en-US" sz="2400" dirty="0" err="1"/>
              <a:t>hanoi</a:t>
            </a:r>
            <a:r>
              <a:rPr lang="en-US" sz="2400" dirty="0"/>
              <a:t>(n-1, S, E, D); </a:t>
            </a:r>
            <a:r>
              <a:rPr lang="en-US" sz="2400" i="1" dirty="0">
                <a:solidFill>
                  <a:srgbClr val="0033CC"/>
                </a:solidFill>
              </a:rPr>
              <a:t>// reduced problem</a:t>
            </a:r>
            <a:endParaRPr lang="en-US" sz="2400" dirty="0">
              <a:solidFill>
                <a:srgbClr val="0033CC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dirty="0" err="1"/>
              <a:t>System.out.println</a:t>
            </a:r>
            <a:r>
              <a:rPr lang="en-US" sz="2400" dirty="0"/>
              <a:t>("move 1 ring from tower " + S +			           " to tower " + D);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    </a:t>
            </a:r>
            <a:r>
              <a:rPr lang="en-US" sz="2400" dirty="0" err="1"/>
              <a:t>hanoi</a:t>
            </a:r>
            <a:r>
              <a:rPr lang="en-US" sz="2400" dirty="0"/>
              <a:t>(n-1, E, D, S);  </a:t>
            </a:r>
            <a:r>
              <a:rPr lang="en-US" sz="2400" i="1" dirty="0">
                <a:solidFill>
                  <a:srgbClr val="0033CC"/>
                </a:solidFill>
              </a:rPr>
              <a:t>// reduced problem</a:t>
            </a:r>
            <a:r>
              <a:rPr lang="en-US" sz="2400" dirty="0"/>
              <a:t>      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  }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FA935D-1794-4D06-A212-0E3571A9139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518034"/>
            <a:ext cx="7564557" cy="414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4" y="4810934"/>
            <a:ext cx="4196992" cy="174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700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Poor Solution to a Simple Problem</a:t>
            </a:r>
          </a:p>
        </p:txBody>
      </p:sp>
      <p:sp>
        <p:nvSpPr>
          <p:cNvPr id="8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454281"/>
            <a:ext cx="8229600" cy="9577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Algorithm to generate Fibonacci numbers.</a:t>
            </a:r>
          </a:p>
          <a:p>
            <a:pPr defTabSz="667512">
              <a:defRPr sz="2628"/>
            </a:pPr>
            <a:r>
              <a:t>Why is this inefficient?</a:t>
            </a:r>
          </a:p>
        </p:txBody>
      </p:sp>
      <p:sp>
        <p:nvSpPr>
          <p:cNvPr id="84" name="Algorithm Fibonacci(n) if (n &lt;= 1)…"/>
          <p:cNvSpPr txBox="1"/>
          <p:nvPr/>
        </p:nvSpPr>
        <p:spPr>
          <a:xfrm>
            <a:off x="1099149" y="3275961"/>
            <a:ext cx="6297950" cy="175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10515" marR="3876040" indent="-635" defTabSz="457200">
              <a:spcBef>
                <a:spcPts val="600"/>
              </a:spcBef>
              <a:defRPr sz="24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Fibonacci(n) if </a:t>
            </a:r>
            <a:r>
              <a:rPr b="0"/>
              <a:t>(n &lt;= 1)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3394" defTabSz="457200">
              <a:spcBef>
                <a:spcPts val="600"/>
              </a:spcBef>
              <a:defRPr sz="2400" b="1"/>
            </a:pPr>
            <a:r>
              <a:t>return</a:t>
            </a:r>
            <a:r>
              <a:rPr spc="520"/>
              <a:t> </a:t>
            </a:r>
            <a:r>
              <a:rPr b="0"/>
              <a:t>1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24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3394" defTabSz="457200">
              <a:spcBef>
                <a:spcPts val="600"/>
              </a:spcBef>
              <a:defRPr sz="2400"/>
            </a:pPr>
            <a:r>
              <a:rPr b="1"/>
              <a:t>return </a:t>
            </a:r>
            <a:r>
              <a:t>Fibonacci(n − 1) + Fibonacci(n − 2)</a:t>
            </a:r>
          </a:p>
        </p:txBody>
      </p:sp>
      <p:sp>
        <p:nvSpPr>
          <p:cNvPr id="85" name="F0  = 1…"/>
          <p:cNvSpPr txBox="1"/>
          <p:nvPr/>
        </p:nvSpPr>
        <p:spPr>
          <a:xfrm>
            <a:off x="2287544" y="1278617"/>
            <a:ext cx="4273815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10515" defTabSz="457200">
              <a:spcBef>
                <a:spcPts val="200"/>
              </a:spcBef>
              <a:defRPr sz="260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</a:t>
            </a:r>
            <a:r>
              <a:rPr baseline="-5999"/>
              <a:t>0</a:t>
            </a:r>
            <a:r>
              <a:t> 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= </a:t>
            </a:r>
            <a:r>
              <a:t>1</a:t>
            </a:r>
            <a:endParaRPr>
              <a:solidFill>
                <a:srgbClr val="000000"/>
              </a:solidFill>
            </a:endParaRPr>
          </a:p>
          <a:p>
            <a:pPr marL="310515" defTabSz="457200">
              <a:spcBef>
                <a:spcPts val="200"/>
              </a:spcBef>
              <a:defRPr sz="260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</a:t>
            </a:r>
            <a:r>
              <a:rPr baseline="-5999"/>
              <a:t>1</a:t>
            </a:r>
            <a:r>
              <a:t> 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= </a:t>
            </a:r>
            <a:r>
              <a:t>1</a:t>
            </a:r>
            <a:endParaRPr>
              <a:solidFill>
                <a:srgbClr val="000000"/>
              </a:solidFill>
            </a:endParaRPr>
          </a:p>
          <a:p>
            <a:pPr marL="310515" defTabSz="457200">
              <a:spcBef>
                <a:spcPts val="200"/>
              </a:spcBef>
              <a:defRPr sz="260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F</a:t>
            </a:r>
            <a:r>
              <a:rPr i="1" baseline="-5999"/>
              <a:t>n</a:t>
            </a:r>
            <a:r>
              <a:rPr i="1"/>
              <a:t>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= </a:t>
            </a:r>
            <a:r>
              <a:rPr i="1"/>
              <a:t>F</a:t>
            </a:r>
            <a:r>
              <a:rPr i="1" baseline="-5999"/>
              <a:t>n</a:t>
            </a:r>
            <a:r>
              <a:rPr i="1"/>
              <a:t> </a:t>
            </a:r>
            <a:r>
              <a:rPr baseline="-5999">
                <a:latin typeface="+mn-lt"/>
                <a:ea typeface="+mn-ea"/>
                <a:cs typeface="+mn-cs"/>
                <a:sym typeface="Arial"/>
              </a:rPr>
              <a:t>-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baseline="-5999"/>
              <a:t>1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+ </a:t>
            </a:r>
            <a:r>
              <a:rPr i="1"/>
              <a:t>F</a:t>
            </a:r>
            <a:r>
              <a:rPr i="1" baseline="-5999"/>
              <a:t>n</a:t>
            </a:r>
            <a:r>
              <a:rPr i="1"/>
              <a:t> </a:t>
            </a:r>
            <a:r>
              <a:rPr baseline="-5999">
                <a:latin typeface="+mn-lt"/>
                <a:ea typeface="+mn-ea"/>
                <a:cs typeface="+mn-cs"/>
                <a:sym typeface="Arial"/>
              </a:rPr>
              <a:t>-</a:t>
            </a:r>
            <a:r>
              <a:rPr spc="-725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baseline="-5999"/>
              <a:t>2</a:t>
            </a:r>
            <a:r>
              <a:t> when </a:t>
            </a:r>
            <a:r>
              <a:rPr i="1"/>
              <a:t>n ≥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</a:t>
            </a:r>
            <a:r>
              <a:t>2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Poor Solution to a Simple Problem</a:t>
            </a:r>
          </a:p>
        </p:txBody>
      </p:sp>
      <p:sp>
        <p:nvSpPr>
          <p:cNvPr id="88" name="FIGURE 14-4a The computation of the Fibonacci number F6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02920">
              <a:defRPr sz="2420"/>
            </a:lvl1pPr>
          </a:lstStyle>
          <a:p>
            <a:r>
              <a:t>FIGURE 14-4a The computation of the Fibonacci number F6</a:t>
            </a:r>
          </a:p>
        </p:txBody>
      </p:sp>
      <p:pic>
        <p:nvPicPr>
          <p:cNvPr id="89" name="A diagram illustrates 2 methods of computation of the Fibonacci number F sub 6. &#10;&#10;Picture 2" descr="A diagram illustrates 2 methods of computation of the Fibonacci number F sub 6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413" y="2041931"/>
            <a:ext cx="8303174" cy="3333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Poor Solution to a Simple Problem</a:t>
            </a:r>
          </a:p>
        </p:txBody>
      </p:sp>
      <p:sp>
        <p:nvSpPr>
          <p:cNvPr id="92" name="FIGURE 14-4b The computation of the Fibonacci number F6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02920">
              <a:defRPr sz="2420"/>
            </a:lvl1pPr>
          </a:lstStyle>
          <a:p>
            <a:r>
              <a:t>FIGURE 14-4b The computation of the Fibonacci number F6</a:t>
            </a:r>
          </a:p>
        </p:txBody>
      </p:sp>
      <p:pic>
        <p:nvPicPr>
          <p:cNvPr id="93" name="A diagram illustrates 2 methods of computation of the Fibonacci number F sub 6. &#10;&#10;Picture 3" descr="A diagram illustrates 2 methods of computation of the Fibonacci number F sub 6. 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4300" y="2041931"/>
            <a:ext cx="3648000" cy="2332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A diagram illustrates 2 methods of computation of the Fibonacci number F sub 6. &#10;&#10;Picture 2" descr="A diagram illustrates 2 methods of computation of the Fibonacci number F sub 6. Picture 2"/>
          <p:cNvPicPr>
            <a:picLocks noChangeAspect="1"/>
          </p:cNvPicPr>
          <p:nvPr/>
        </p:nvPicPr>
        <p:blipFill>
          <a:blip r:embed="rId3">
            <a:extLst/>
          </a:blip>
          <a:srcRect r="53153" b="55246"/>
          <a:stretch>
            <a:fillRect/>
          </a:stretch>
        </p:blipFill>
        <p:spPr>
          <a:xfrm>
            <a:off x="212426" y="2041931"/>
            <a:ext cx="4293906" cy="164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Indirect Recursion</a:t>
            </a:r>
          </a:p>
        </p:txBody>
      </p:sp>
      <p:sp>
        <p:nvSpPr>
          <p:cNvPr id="9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  <a:p>
            <a:pPr lvl="1"/>
            <a:r>
              <a:t>Method A calls Method B</a:t>
            </a:r>
          </a:p>
          <a:p>
            <a:pPr lvl="1"/>
            <a:r>
              <a:t>Method B calls Method C</a:t>
            </a:r>
          </a:p>
          <a:p>
            <a:pPr lvl="1"/>
            <a:r>
              <a:t>Method C calls Method A</a:t>
            </a:r>
          </a:p>
          <a:p>
            <a:endParaRPr/>
          </a:p>
          <a:p>
            <a:r>
              <a:t>Difficult to understand and trace</a:t>
            </a:r>
          </a:p>
          <a:p>
            <a:pPr lvl="1"/>
            <a:r>
              <a:t>But does happen occasionally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Example: The Countdown</a:t>
            </a:r>
          </a:p>
        </p:txBody>
      </p:sp>
      <p:sp>
        <p:nvSpPr>
          <p:cNvPr id="53" name="FIGURE 9-1 Counting down from 10"/>
          <p:cNvSpPr txBox="1">
            <a:spLocks noGrp="1"/>
          </p:cNvSpPr>
          <p:nvPr>
            <p:ph type="body" sz="quarter" idx="1"/>
          </p:nvPr>
        </p:nvSpPr>
        <p:spPr>
          <a:xfrm>
            <a:off x="457200" y="5869115"/>
            <a:ext cx="8229600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9-1 Counting down from 10</a:t>
            </a:r>
          </a:p>
        </p:txBody>
      </p:sp>
      <p:pic>
        <p:nvPicPr>
          <p:cNvPr id="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608" y="697703"/>
            <a:ext cx="5277219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8569" y="2387600"/>
            <a:ext cx="5295296" cy="181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8569" y="4124212"/>
            <a:ext cx="5295296" cy="1859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Indirect Recursion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evaluation of validity of an algebraic expression</a:t>
            </a:r>
          </a:p>
          <a:p>
            <a:pPr lvl="1"/>
            <a:r>
              <a:t>Algebraic expression is either a term or two terms separated by a + or – operator</a:t>
            </a:r>
          </a:p>
          <a:p>
            <a:pPr lvl="1"/>
            <a:r>
              <a:t>Term is either a factor or two factors separated by a * or / operator</a:t>
            </a:r>
          </a:p>
          <a:p>
            <a:pPr lvl="1"/>
            <a:r>
              <a:t>Factor is either a variable or an algebraic expression enclosed in parentheses</a:t>
            </a:r>
          </a:p>
          <a:p>
            <a:pPr lvl="1"/>
            <a:r>
              <a:t>Variable is a single letter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Indirect Recursion</a:t>
            </a:r>
          </a:p>
        </p:txBody>
      </p:sp>
      <p:sp>
        <p:nvSpPr>
          <p:cNvPr id="103" name="FIGURE 14-5 An example of indirect recurs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14-5 An example of indirect recursion</a:t>
            </a:r>
          </a:p>
        </p:txBody>
      </p:sp>
      <p:pic>
        <p:nvPicPr>
          <p:cNvPr id="104" name="A diagram illustrates indirect recursion with 3 methods. &#10;&#10;Picture 2" descr="A diagram illustrates indirect recursion with 3 methods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075688"/>
            <a:ext cx="8382000" cy="2658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Backtracking</a:t>
            </a:r>
          </a:p>
        </p:txBody>
      </p:sp>
      <p:sp>
        <p:nvSpPr>
          <p:cNvPr id="107" name="FIGURE 14-6 A two-dimensional maze with one entrance and one ex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8911">
              <a:defRPr sz="2112"/>
            </a:lvl1pPr>
          </a:lstStyle>
          <a:p>
            <a:r>
              <a:t>FIGURE 14-6 A two-dimensional maze with one entrance and one exit</a:t>
            </a:r>
          </a:p>
        </p:txBody>
      </p:sp>
      <p:pic>
        <p:nvPicPr>
          <p:cNvPr id="108" name="Illustrations of 2 dimensional maze with 1 entrance and 1 exit. &#10;&#10;Picture 2" descr="Illustrations of 2 dimensional maze with 1 entrance and 1 exit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150103"/>
            <a:ext cx="3458673" cy="468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llustrations of 2 dimensional maze with 1 entrance and 1 exit. " descr="Illustrations of 2 dimensional maze with 1 entrance and 1 exit. 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5935" y="1201731"/>
            <a:ext cx="3458674" cy="4577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Backtracking</a:t>
            </a:r>
          </a:p>
        </p:txBody>
      </p:sp>
      <p:sp>
        <p:nvSpPr>
          <p:cNvPr id="112" name="FIGURE 14-7 A solution to the four-queens problem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85215">
              <a:defRPr sz="2816"/>
            </a:lvl1pPr>
          </a:lstStyle>
          <a:p>
            <a:r>
              <a:t>FIGURE 14-7 A solution to the four-queens problem</a:t>
            </a:r>
          </a:p>
        </p:txBody>
      </p:sp>
      <p:pic>
        <p:nvPicPr>
          <p:cNvPr id="113" name="A diagram illustrates a solution to the 4 queens problem. &#10;&#10;Picture 2" descr="A diagram illustrates a solution to the 4 queens problem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8544" y="1021943"/>
            <a:ext cx="4426912" cy="4468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249435" y="-76720"/>
            <a:ext cx="8513565" cy="807816"/>
          </a:xfrm>
          <a:prstGeom prst="rect">
            <a:avLst/>
          </a:prstGeom>
        </p:spPr>
        <p:txBody>
          <a:bodyPr/>
          <a:lstStyle>
            <a:lvl1pPr defTabSz="786384">
              <a:defRPr sz="3784"/>
            </a:lvl1pPr>
          </a:lstStyle>
          <a:p>
            <a:r>
              <a:t>Backtracking - Queens Solution (Part 1)</a:t>
            </a:r>
          </a:p>
        </p:txBody>
      </p:sp>
      <p:sp>
        <p:nvSpPr>
          <p:cNvPr id="116" name="FIGURE 14-8 Solving the four-queens problem by placing one queen at a time in each column"/>
          <p:cNvSpPr txBox="1">
            <a:spLocks noGrp="1"/>
          </p:cNvSpPr>
          <p:nvPr>
            <p:ph type="body" sz="quarter" idx="1"/>
          </p:nvPr>
        </p:nvSpPr>
        <p:spPr>
          <a:xfrm>
            <a:off x="391417" y="5555562"/>
            <a:ext cx="8229601" cy="9098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21208">
              <a:defRPr sz="2508"/>
            </a:lvl1pPr>
          </a:lstStyle>
          <a:p>
            <a:r>
              <a:t>FIGURE 14-8 Solving the four-queens problem by placing one queen at a time in each column</a:t>
            </a:r>
          </a:p>
        </p:txBody>
      </p:sp>
      <p:pic>
        <p:nvPicPr>
          <p:cNvPr id="117" name="Illustrations divided into 10 sections each showing solutions to the 4 dash queens problem placing 1 queen in each column. &#10;" descr="Illustrations divided into 10 sections each showing solutions to the 4 dash queens problem placing 1 queen in each column. "/>
          <p:cNvPicPr>
            <a:picLocks noChangeAspect="1"/>
          </p:cNvPicPr>
          <p:nvPr/>
        </p:nvPicPr>
        <p:blipFill>
          <a:blip r:embed="rId2">
            <a:extLst/>
          </a:blip>
          <a:srcRect t="84946"/>
          <a:stretch>
            <a:fillRect/>
          </a:stretch>
        </p:blipFill>
        <p:spPr>
          <a:xfrm>
            <a:off x="228599" y="731095"/>
            <a:ext cx="8534401" cy="38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llustrations divided into 10 sections each showing solutions to the 4 dash queens problem placing 1 queen in each column. &#10;&#10;Picture 2" descr="Illustrations divided into 10 sections each showing solutions to the 4 dash queens problem placing 1 queen in each column. Picture 2"/>
          <p:cNvPicPr>
            <a:picLocks noChangeAspect="1"/>
          </p:cNvPicPr>
          <p:nvPr/>
        </p:nvPicPr>
        <p:blipFill>
          <a:blip r:embed="rId2">
            <a:extLst/>
          </a:blip>
          <a:srcRect r="83042" b="28258"/>
          <a:stretch>
            <a:fillRect/>
          </a:stretch>
        </p:blipFill>
        <p:spPr>
          <a:xfrm>
            <a:off x="139979" y="1254264"/>
            <a:ext cx="1447255" cy="1841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3">
            <a:extLst/>
          </a:blip>
          <a:srcRect l="16415" r="60363" b="27792"/>
          <a:stretch>
            <a:fillRect/>
          </a:stretch>
        </p:blipFill>
        <p:spPr>
          <a:xfrm>
            <a:off x="1575674" y="1774757"/>
            <a:ext cx="1931757" cy="2025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4">
            <a:extLst/>
          </a:blip>
          <a:srcRect l="39136" r="36776" b="27284"/>
          <a:stretch>
            <a:fillRect/>
          </a:stretch>
        </p:blipFill>
        <p:spPr>
          <a:xfrm>
            <a:off x="3493888" y="2393204"/>
            <a:ext cx="2003938" cy="2013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5">
            <a:extLst/>
          </a:blip>
          <a:srcRect l="62383" r="14016" b="27747"/>
          <a:stretch>
            <a:fillRect/>
          </a:stretch>
        </p:blipFill>
        <p:spPr>
          <a:xfrm>
            <a:off x="5181599" y="3012197"/>
            <a:ext cx="1959233" cy="2000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6">
            <a:extLst/>
          </a:blip>
          <a:srcRect l="77255" r="18" b="27187"/>
          <a:stretch>
            <a:fillRect/>
          </a:stretch>
        </p:blipFill>
        <p:spPr>
          <a:xfrm>
            <a:off x="7015955" y="3694615"/>
            <a:ext cx="1886605" cy="1860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>
            <a:spLocks noGrp="1"/>
          </p:cNvSpPr>
          <p:nvPr>
            <p:ph type="title"/>
          </p:nvPr>
        </p:nvSpPr>
        <p:spPr>
          <a:xfrm>
            <a:off x="249435" y="-76720"/>
            <a:ext cx="8513565" cy="807816"/>
          </a:xfrm>
          <a:prstGeom prst="rect">
            <a:avLst/>
          </a:prstGeom>
        </p:spPr>
        <p:txBody>
          <a:bodyPr/>
          <a:lstStyle>
            <a:lvl1pPr defTabSz="786384">
              <a:defRPr sz="3784"/>
            </a:lvl1pPr>
          </a:lstStyle>
          <a:p>
            <a:r>
              <a:t>Backtracking - Queens Solution (Part 2)</a:t>
            </a:r>
          </a:p>
        </p:txBody>
      </p:sp>
      <p:sp>
        <p:nvSpPr>
          <p:cNvPr id="125" name="FIGURE 14-8 Solving the four-queens problem by placing one queen at a time in each column"/>
          <p:cNvSpPr txBox="1">
            <a:spLocks noGrp="1"/>
          </p:cNvSpPr>
          <p:nvPr>
            <p:ph type="body" sz="quarter" idx="1"/>
          </p:nvPr>
        </p:nvSpPr>
        <p:spPr>
          <a:xfrm>
            <a:off x="391417" y="5555562"/>
            <a:ext cx="8229601" cy="9098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21208">
              <a:defRPr sz="2508"/>
            </a:lvl1pPr>
          </a:lstStyle>
          <a:p>
            <a:r>
              <a:t>FIGURE 14-8 Solving the four-queens problem by placing one queen at a time in each column</a:t>
            </a:r>
          </a:p>
        </p:txBody>
      </p:sp>
      <p:pic>
        <p:nvPicPr>
          <p:cNvPr id="126" name="Illustrations divided into 10 sections each showing solutions to the 4 dash queens problem placing 1 queen in each column. &#10;" descr="Illustrations divided into 10 sections each showing solutions to the 4 dash queens problem placing 1 queen in each column. "/>
          <p:cNvPicPr>
            <a:picLocks noChangeAspect="1"/>
          </p:cNvPicPr>
          <p:nvPr/>
        </p:nvPicPr>
        <p:blipFill>
          <a:blip r:embed="rId2">
            <a:extLst/>
          </a:blip>
          <a:srcRect t="84946"/>
          <a:stretch>
            <a:fillRect/>
          </a:stretch>
        </p:blipFill>
        <p:spPr>
          <a:xfrm>
            <a:off x="228599" y="731095"/>
            <a:ext cx="8534401" cy="386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3">
            <a:extLst/>
          </a:blip>
          <a:srcRect r="76955" b="28936"/>
          <a:stretch>
            <a:fillRect/>
          </a:stretch>
        </p:blipFill>
        <p:spPr>
          <a:xfrm>
            <a:off x="187432" y="1266307"/>
            <a:ext cx="1903742" cy="188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4">
            <a:extLst/>
          </a:blip>
          <a:srcRect l="20309" r="55589" b="26667"/>
          <a:stretch>
            <a:fillRect/>
          </a:stretch>
        </p:blipFill>
        <p:spPr>
          <a:xfrm>
            <a:off x="1852804" y="1794306"/>
            <a:ext cx="2044655" cy="2084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5">
            <a:extLst/>
          </a:blip>
          <a:srcRect l="45537" r="34278" b="29927"/>
          <a:stretch>
            <a:fillRect/>
          </a:stretch>
        </p:blipFill>
        <p:spPr>
          <a:xfrm>
            <a:off x="3754713" y="2543365"/>
            <a:ext cx="1712372" cy="1838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6">
            <a:extLst/>
          </a:blip>
          <a:srcRect l="68451" r="14101" b="29254"/>
          <a:stretch>
            <a:fillRect/>
          </a:stretch>
        </p:blipFill>
        <p:spPr>
          <a:xfrm>
            <a:off x="5608403" y="3161059"/>
            <a:ext cx="1476723" cy="1856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llustrations divided into 10 sections each showing solutions to the 4 dash queens problem placing 1 queen in each column. &#10;&#10;Picture 3" descr="Illustrations divided into 10 sections each showing solutions to the 4 dash queens problem placing 1 queen in each column. Picture 3"/>
          <p:cNvPicPr>
            <a:picLocks noChangeAspect="1"/>
          </p:cNvPicPr>
          <p:nvPr/>
        </p:nvPicPr>
        <p:blipFill>
          <a:blip r:embed="rId7">
            <a:extLst/>
          </a:blip>
          <a:srcRect l="80853" b="31381"/>
          <a:stretch>
            <a:fillRect/>
          </a:stretch>
        </p:blipFill>
        <p:spPr>
          <a:xfrm>
            <a:off x="7272386" y="3875590"/>
            <a:ext cx="1620540" cy="168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Example: The Countdown</a:t>
            </a:r>
          </a:p>
        </p:txBody>
      </p:sp>
      <p:sp>
        <p:nvSpPr>
          <p:cNvPr id="5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Recursive Java method to do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countDown</a:t>
            </a:r>
            <a:r>
              <a:t>.</a:t>
            </a:r>
          </a:p>
        </p:txBody>
      </p:sp>
      <p:sp>
        <p:nvSpPr>
          <p:cNvPr id="60" name="/** Counts down from a given positive integer.…"/>
          <p:cNvSpPr txBox="1"/>
          <p:nvPr/>
        </p:nvSpPr>
        <p:spPr>
          <a:xfrm>
            <a:off x="1361970" y="1556596"/>
            <a:ext cx="6498579" cy="27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Counts down from a given positive integer.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@param</a:t>
            </a:r>
            <a:r>
              <a:t> integer  An integer &gt; 0.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countDown(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integer)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System.out.println(integer);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(integer &gt; </a:t>
            </a:r>
            <a:r>
              <a:rPr>
                <a:solidFill>
                  <a:srgbClr val="272AD8"/>
                </a:solidFill>
              </a:rPr>
              <a:t>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countDown(integer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countDown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Definition</a:t>
            </a:r>
          </a:p>
        </p:txBody>
      </p:sp>
      <p:sp>
        <p:nvSpPr>
          <p:cNvPr id="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Recursion is a problem-solving process </a:t>
            </a:r>
          </a:p>
          <a:p>
            <a:pPr lvl="1"/>
            <a:r>
              <a:t>Breaks a problem into identical but smaller problems.</a:t>
            </a:r>
          </a:p>
          <a:p>
            <a:r>
              <a:t>A method that calls itself is a recursive method. </a:t>
            </a:r>
          </a:p>
          <a:p>
            <a:pPr lvl="1"/>
            <a:r>
              <a:t>The invocation is a recursive call or recursive invocation.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Design Guidelines</a:t>
            </a:r>
          </a:p>
        </p:txBody>
      </p:sp>
      <p:sp>
        <p:nvSpPr>
          <p:cNvPr id="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 must be given an input value</a:t>
            </a:r>
          </a:p>
          <a:p>
            <a:r>
              <a:t>Method definition must contain logic that involves this input, leads to different cases</a:t>
            </a:r>
          </a:p>
          <a:p>
            <a:r>
              <a:t>One or more cases should provide solution that does not require recursion</a:t>
            </a:r>
          </a:p>
          <a:p>
            <a:pPr lvl="1"/>
            <a:r>
              <a:t>Else infinite recursion</a:t>
            </a:r>
          </a:p>
          <a:p>
            <a:r>
              <a:t>One or more cases must include a recursive invocation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3384</Words>
  <Application>Microsoft Office PowerPoint</Application>
  <PresentationFormat>On-screen Show (4:3)</PresentationFormat>
  <Paragraphs>590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Adobe Heiti Std R</vt:lpstr>
      <vt:lpstr>Arial</vt:lpstr>
      <vt:lpstr>Courier New</vt:lpstr>
      <vt:lpstr>Helvetica</vt:lpstr>
      <vt:lpstr>Menlo</vt:lpstr>
      <vt:lpstr>Times</vt:lpstr>
      <vt:lpstr>Times New Roman</vt:lpstr>
      <vt:lpstr>Verdana</vt:lpstr>
      <vt:lpstr>Wingdings</vt:lpstr>
      <vt:lpstr>508 Lecture</vt:lpstr>
      <vt:lpstr>Data Structures and Abstractions with Java™</vt:lpstr>
      <vt:lpstr>“To iterate is human, to recurse divine.” L. Peter Deutsch  </vt:lpstr>
      <vt:lpstr>PowerPoint Presentation</vt:lpstr>
      <vt:lpstr>PowerPoint Presentation</vt:lpstr>
      <vt:lpstr>What Is Recursion?</vt:lpstr>
      <vt:lpstr>Example: The Countdown</vt:lpstr>
      <vt:lpstr>Example: The Countdown</vt:lpstr>
      <vt:lpstr>Definition</vt:lpstr>
      <vt:lpstr>Design Guidelines</vt:lpstr>
      <vt:lpstr>Programming Tip</vt:lpstr>
      <vt:lpstr>Tracing a Recursive Method</vt:lpstr>
      <vt:lpstr>Tracing a Recursive Method</vt:lpstr>
      <vt:lpstr>Stack of Activation Records</vt:lpstr>
      <vt:lpstr>Stack of Activation Records</vt:lpstr>
      <vt:lpstr>A Methodized Approach to the Formulation of Recursive Algorithms</vt:lpstr>
      <vt:lpstr>Determining the Base Case</vt:lpstr>
      <vt:lpstr>Determining the Reduced Problem</vt:lpstr>
      <vt:lpstr>Determining the General Solution</vt:lpstr>
      <vt:lpstr>Determining the Reduced Problem for n! (the base case is 0!)</vt:lpstr>
      <vt:lpstr>Terminology of Recursive Algorithms Illustrated Using the Problem: n!</vt:lpstr>
      <vt:lpstr>Code of the Recursive Algorithm for n!</vt:lpstr>
      <vt:lpstr>Trace of the Evaluation of 4! </vt:lpstr>
      <vt:lpstr>Recursive Methods That Return a Value</vt:lpstr>
      <vt:lpstr>FIGURE 9-5 Tracing the execution of sumOf(3)</vt:lpstr>
      <vt:lpstr>Recursive Algorithm for Xⁿ</vt:lpstr>
      <vt:lpstr>Recursive Coding of Xⁿ</vt:lpstr>
      <vt:lpstr>Recursive Algorithm for the nth Term, Fn in the Fibonacci Sequence (multiple base cases)</vt:lpstr>
      <vt:lpstr>Recursive Coding of the nth Term of the Fibonacci Sequence</vt:lpstr>
      <vt:lpstr>Recursively Processing an Array</vt:lpstr>
      <vt:lpstr>Recursively Processing an Array</vt:lpstr>
      <vt:lpstr>Recursively Processing an Array</vt:lpstr>
      <vt:lpstr>Recursively Processing an Array</vt:lpstr>
      <vt:lpstr>Recursively Processing an Array</vt:lpstr>
      <vt:lpstr>Recursive Algorithm to Output a String of Length n in Reverse Order</vt:lpstr>
      <vt:lpstr>Code to Output a String of Length n in Reverse Order</vt:lpstr>
      <vt:lpstr>PowerPoint Presentation</vt:lpstr>
      <vt:lpstr>PowerPoint Presentation</vt:lpstr>
      <vt:lpstr>Displaying a Bag</vt:lpstr>
      <vt:lpstr>Recursively Processing a Linked Chain</vt:lpstr>
      <vt:lpstr>Recursively Processing a Linked Chain</vt:lpstr>
      <vt:lpstr>Time Efficiency of Recursive Methods</vt:lpstr>
      <vt:lpstr>Time Efficiency of Computing xn</vt:lpstr>
      <vt:lpstr>Tail Recursion</vt:lpstr>
      <vt:lpstr>Using a Stack Instead of Recursion</vt:lpstr>
      <vt:lpstr>Using a Stack Instead of Recursion</vt:lpstr>
      <vt:lpstr>Interesting Problems Whose Solutions Involve Recursion</vt:lpstr>
      <vt:lpstr>Simple Solution to a Difficult Problem</vt:lpstr>
      <vt:lpstr>Simple Solution to a Difficult Problem</vt:lpstr>
      <vt:lpstr>Simple Solution to a Difficult Problem (Part 1)</vt:lpstr>
      <vt:lpstr>Simple Solution to a Difficult Problem (Part 2)</vt:lpstr>
      <vt:lpstr>A Smaller Problem</vt:lpstr>
      <vt:lpstr>Solutions</vt:lpstr>
      <vt:lpstr>Recursive Solution to the Towers of Hanoi</vt:lpstr>
      <vt:lpstr>Code of the Recursive Solution to the Towers of Hanoi</vt:lpstr>
      <vt:lpstr>PowerPoint Presentation</vt:lpstr>
      <vt:lpstr>Poor Solution to a Simple Problem</vt:lpstr>
      <vt:lpstr>Poor Solution to a Simple Problem</vt:lpstr>
      <vt:lpstr>Poor Solution to a Simple Problem</vt:lpstr>
      <vt:lpstr>Indirect Recursion</vt:lpstr>
      <vt:lpstr>Indirect Recursion</vt:lpstr>
      <vt:lpstr>Indirect Recursion</vt:lpstr>
      <vt:lpstr>Backtracking</vt:lpstr>
      <vt:lpstr>Backtracking</vt:lpstr>
      <vt:lpstr>Backtracking - Queens Solution (Part 1)</vt:lpstr>
      <vt:lpstr>Backtracking - Queens Solution (Part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Jeannette Kartchner</cp:lastModifiedBy>
  <cp:revision>8</cp:revision>
  <dcterms:modified xsi:type="dcterms:W3CDTF">2018-08-02T17:14:10Z</dcterms:modified>
</cp:coreProperties>
</file>